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75" r:id="rId4"/>
    <p:sldId id="269" r:id="rId5"/>
    <p:sldId id="287" r:id="rId6"/>
    <p:sldId id="286" r:id="rId7"/>
    <p:sldId id="285" r:id="rId8"/>
    <p:sldId id="300" r:id="rId9"/>
    <p:sldId id="301" r:id="rId10"/>
    <p:sldId id="302" r:id="rId11"/>
    <p:sldId id="276" r:id="rId12"/>
    <p:sldId id="288" r:id="rId13"/>
    <p:sldId id="290" r:id="rId14"/>
    <p:sldId id="260" r:id="rId15"/>
    <p:sldId id="262" r:id="rId16"/>
    <p:sldId id="289" r:id="rId17"/>
    <p:sldId id="282" r:id="rId18"/>
    <p:sldId id="296" r:id="rId19"/>
    <p:sldId id="303" r:id="rId20"/>
    <p:sldId id="304" r:id="rId21"/>
    <p:sldId id="305" r:id="rId22"/>
    <p:sldId id="283" r:id="rId23"/>
    <p:sldId id="291" r:id="rId24"/>
    <p:sldId id="29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3419-ED05-4A11-801D-FC82A17BBF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BB759A-D180-4F6E-BFE0-EB95A58DC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4A8FA1-B4DF-4F28-AB39-00B6F0F64D44}"/>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5" name="Footer Placeholder 4">
            <a:extLst>
              <a:ext uri="{FF2B5EF4-FFF2-40B4-BE49-F238E27FC236}">
                <a16:creationId xmlns:a16="http://schemas.microsoft.com/office/drawing/2014/main" id="{B8EE043B-8681-4B22-9934-DED33DF564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17CEED-795F-4928-A24E-0C279DED7306}"/>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288463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24AD-123A-492D-A6A3-EDE1E25FEF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F7AD26-A32D-46C8-968B-9A09BC70B0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7671F9-EFBD-4E2F-9493-758398CD9185}"/>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5" name="Footer Placeholder 4">
            <a:extLst>
              <a:ext uri="{FF2B5EF4-FFF2-40B4-BE49-F238E27FC236}">
                <a16:creationId xmlns:a16="http://schemas.microsoft.com/office/drawing/2014/main" id="{540F963F-08AC-42BB-A389-1DC5A4B3AD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0EFFBE-CEC5-4E99-B9AF-F9FA7B43922B}"/>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341717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1F32B5-344F-4911-9E5E-8A5202780D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46B8B9-9CC7-417A-B02F-E3BADD4CB4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B6C0C6-104B-401F-AA92-80AFC6C0C973}"/>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5" name="Footer Placeholder 4">
            <a:extLst>
              <a:ext uri="{FF2B5EF4-FFF2-40B4-BE49-F238E27FC236}">
                <a16:creationId xmlns:a16="http://schemas.microsoft.com/office/drawing/2014/main" id="{E3ADEB7C-02B2-4F5A-854B-23DEED5ECC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14005-2EB9-4CBC-81F5-B363225297A5}"/>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213603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2E4A-E85A-428D-8809-B8848AC536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E9EA21-6FA3-4E01-995D-C90B1B42AE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AB7403-7F7A-400F-98E7-4BC6C5534128}"/>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5" name="Footer Placeholder 4">
            <a:extLst>
              <a:ext uri="{FF2B5EF4-FFF2-40B4-BE49-F238E27FC236}">
                <a16:creationId xmlns:a16="http://schemas.microsoft.com/office/drawing/2014/main" id="{2D2BC3C9-984B-47C9-B159-C22F324951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B76F9-45C3-4BDA-A2A1-451BB2FE4989}"/>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997471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993D-1600-4349-B202-BDA9E0E94C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2DF9CE-DEE0-4A72-A8B8-B4C6512141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F73E79-6C83-4B89-AB34-30FB923889A0}"/>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5" name="Footer Placeholder 4">
            <a:extLst>
              <a:ext uri="{FF2B5EF4-FFF2-40B4-BE49-F238E27FC236}">
                <a16:creationId xmlns:a16="http://schemas.microsoft.com/office/drawing/2014/main" id="{E4FBAADC-712C-4D71-90AD-094A57C066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EFF329-6EF4-4CB3-83B2-F4A704E14DBE}"/>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105072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E862-BC90-4DB4-975B-C0D609319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40D0FE-6063-4A05-9C85-4D08877C4E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75FB08-0B12-4D7B-BCDF-F01D137E22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44628F-BFEF-4B4A-9A62-21CBC788FBF3}"/>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6" name="Footer Placeholder 5">
            <a:extLst>
              <a:ext uri="{FF2B5EF4-FFF2-40B4-BE49-F238E27FC236}">
                <a16:creationId xmlns:a16="http://schemas.microsoft.com/office/drawing/2014/main" id="{EB3594FF-7B38-461C-8EA5-E67D5AF5C7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7B444C-17BF-4669-9297-4CE1C71703DF}"/>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1340640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C86A-8C72-4589-BC71-33E90775A6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3498C9-36A1-4DA6-848E-858B5197C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4F82B8-79C8-43A6-9098-C41E8000F4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94CFAF-F107-45FB-8AD2-193CE932C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56268B-819D-47BC-ACA3-AA947F9D64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0BBCE1-964F-4B8E-B95C-C97A93DE7622}"/>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8" name="Footer Placeholder 7">
            <a:extLst>
              <a:ext uri="{FF2B5EF4-FFF2-40B4-BE49-F238E27FC236}">
                <a16:creationId xmlns:a16="http://schemas.microsoft.com/office/drawing/2014/main" id="{0A31AFA1-88CF-4E0C-8401-350A46AC8A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3F98D2-4BEB-416A-81CE-C10430EF2807}"/>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2044241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4798-F995-42FB-8BE6-363450CC122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0B25DA-32D2-49FF-B394-0DB5469B62E4}"/>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4" name="Footer Placeholder 3">
            <a:extLst>
              <a:ext uri="{FF2B5EF4-FFF2-40B4-BE49-F238E27FC236}">
                <a16:creationId xmlns:a16="http://schemas.microsoft.com/office/drawing/2014/main" id="{BE67380D-D794-40A5-99EA-D2258FAA2A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34B6E3-DC50-4AB0-BA4F-55987AA050D9}"/>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3988502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FBBB30-C40A-4D6C-BF1B-0B8BAD257413}"/>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3" name="Footer Placeholder 2">
            <a:extLst>
              <a:ext uri="{FF2B5EF4-FFF2-40B4-BE49-F238E27FC236}">
                <a16:creationId xmlns:a16="http://schemas.microsoft.com/office/drawing/2014/main" id="{801A002C-82C7-408D-9366-D8351144A6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52C0CE-6360-4FF4-9D32-812705624A40}"/>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404146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B6EF-2C24-409A-9100-1F1D12101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F9C58F-F2EF-4993-A4FE-F6F614340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AC54509-2636-4597-9A44-72624D4B7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2249E-3224-4517-A09A-8799F33183B7}"/>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6" name="Footer Placeholder 5">
            <a:extLst>
              <a:ext uri="{FF2B5EF4-FFF2-40B4-BE49-F238E27FC236}">
                <a16:creationId xmlns:a16="http://schemas.microsoft.com/office/drawing/2014/main" id="{CE745F78-07BF-4A12-82EE-CD5F9EA96A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CFF51D-18C2-4265-9DA8-7BB4FE3BF3D4}"/>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408808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CE8B-F7DC-44ED-8658-D462A12BE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5E1321-250D-4D56-ADA3-103F1E518B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E3E25B-263D-442E-A82B-8FA6BB2E5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B3E40C-D1F3-48FC-9595-7C80D48355C1}"/>
              </a:ext>
            </a:extLst>
          </p:cNvPr>
          <p:cNvSpPr>
            <a:spLocks noGrp="1"/>
          </p:cNvSpPr>
          <p:nvPr>
            <p:ph type="dt" sz="half" idx="10"/>
          </p:nvPr>
        </p:nvSpPr>
        <p:spPr/>
        <p:txBody>
          <a:bodyPr/>
          <a:lstStyle/>
          <a:p>
            <a:fld id="{72ADB7E6-ABFE-4DCD-87BE-13816FCE7279}" type="datetimeFigureOut">
              <a:rPr lang="en-IN" smtClean="0"/>
              <a:t>08-04-2019</a:t>
            </a:fld>
            <a:endParaRPr lang="en-IN"/>
          </a:p>
        </p:txBody>
      </p:sp>
      <p:sp>
        <p:nvSpPr>
          <p:cNvPr id="6" name="Footer Placeholder 5">
            <a:extLst>
              <a:ext uri="{FF2B5EF4-FFF2-40B4-BE49-F238E27FC236}">
                <a16:creationId xmlns:a16="http://schemas.microsoft.com/office/drawing/2014/main" id="{73794E32-BA10-4096-A6A1-A917450A6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6428E9-386A-4D7B-89A0-1EE0F0B0E7F2}"/>
              </a:ext>
            </a:extLst>
          </p:cNvPr>
          <p:cNvSpPr>
            <a:spLocks noGrp="1"/>
          </p:cNvSpPr>
          <p:nvPr>
            <p:ph type="sldNum" sz="quarter" idx="12"/>
          </p:nvPr>
        </p:nvSpPr>
        <p:spPr/>
        <p:txBody>
          <a:bodyPr/>
          <a:lstStyle/>
          <a:p>
            <a:fld id="{E595E34C-6FD9-417A-A081-10465705E923}" type="slidenum">
              <a:rPr lang="en-IN" smtClean="0"/>
              <a:t>‹#›</a:t>
            </a:fld>
            <a:endParaRPr lang="en-IN"/>
          </a:p>
        </p:txBody>
      </p:sp>
    </p:spTree>
    <p:extLst>
      <p:ext uri="{BB962C8B-B14F-4D97-AF65-F5344CB8AC3E}">
        <p14:creationId xmlns:p14="http://schemas.microsoft.com/office/powerpoint/2010/main" val="501629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DD180-F3CF-4B8D-839C-E18BC58FA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4F5F4E-F576-433B-8AF9-E135C9A622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AF6CA8-D0AF-455D-A665-743E242A5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DB7E6-ABFE-4DCD-87BE-13816FCE7279}" type="datetimeFigureOut">
              <a:rPr lang="en-IN" smtClean="0"/>
              <a:t>08-04-2019</a:t>
            </a:fld>
            <a:endParaRPr lang="en-IN"/>
          </a:p>
        </p:txBody>
      </p:sp>
      <p:sp>
        <p:nvSpPr>
          <p:cNvPr id="5" name="Footer Placeholder 4">
            <a:extLst>
              <a:ext uri="{FF2B5EF4-FFF2-40B4-BE49-F238E27FC236}">
                <a16:creationId xmlns:a16="http://schemas.microsoft.com/office/drawing/2014/main" id="{C93FC829-3DBD-464C-A744-E81F9F38F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ED33DED-9AC2-4DB4-9E38-07275D23F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5E34C-6FD9-417A-A081-10465705E923}" type="slidenum">
              <a:rPr lang="en-IN" smtClean="0"/>
              <a:t>‹#›</a:t>
            </a:fld>
            <a:endParaRPr lang="en-IN"/>
          </a:p>
        </p:txBody>
      </p:sp>
    </p:spTree>
    <p:extLst>
      <p:ext uri="{BB962C8B-B14F-4D97-AF65-F5344CB8AC3E}">
        <p14:creationId xmlns:p14="http://schemas.microsoft.com/office/powerpoint/2010/main" val="276268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787A-5018-4DD4-979D-38D07DC114D2}"/>
              </a:ext>
            </a:extLst>
          </p:cNvPr>
          <p:cNvSpPr>
            <a:spLocks noGrp="1"/>
          </p:cNvSpPr>
          <p:nvPr>
            <p:ph type="ctrTitle"/>
          </p:nvPr>
        </p:nvSpPr>
        <p:spPr>
          <a:xfrm>
            <a:off x="1247775" y="514229"/>
            <a:ext cx="9915525" cy="1263650"/>
          </a:xfrm>
        </p:spPr>
        <p:txBody>
          <a:bodyPr>
            <a:noAutofit/>
          </a:bodyPr>
          <a:lstStyle/>
          <a:p>
            <a:r>
              <a:rPr lang="en-US" sz="3900" b="1" dirty="0">
                <a:solidFill>
                  <a:schemeClr val="accent2"/>
                </a:solidFill>
                <a:latin typeface="Cambria"/>
              </a:rPr>
              <a:t>Modelling and Simulation of Surface Run-</a:t>
            </a:r>
            <a:br>
              <a:rPr lang="en-US" sz="3900" b="1" dirty="0">
                <a:solidFill>
                  <a:schemeClr val="accent2"/>
                </a:solidFill>
                <a:latin typeface="Cambria"/>
              </a:rPr>
            </a:br>
            <a:r>
              <a:rPr lang="en-US" sz="3900" b="1" dirty="0">
                <a:solidFill>
                  <a:schemeClr val="accent2"/>
                </a:solidFill>
                <a:latin typeface="Cambria"/>
              </a:rPr>
              <a:t>off patterns in Hydrological Cycle, DA-IICT</a:t>
            </a:r>
            <a:endParaRPr lang="en-IN" sz="3900" b="1" dirty="0">
              <a:solidFill>
                <a:schemeClr val="accent2"/>
              </a:solidFill>
              <a:latin typeface="Cambria"/>
            </a:endParaRPr>
          </a:p>
        </p:txBody>
      </p:sp>
      <p:sp>
        <p:nvSpPr>
          <p:cNvPr id="3" name="Subtitle 2">
            <a:extLst>
              <a:ext uri="{FF2B5EF4-FFF2-40B4-BE49-F238E27FC236}">
                <a16:creationId xmlns:a16="http://schemas.microsoft.com/office/drawing/2014/main" id="{E4B5CAB9-FE7C-4D37-85B7-6AEB95296095}"/>
              </a:ext>
            </a:extLst>
          </p:cNvPr>
          <p:cNvSpPr>
            <a:spLocks noGrp="1"/>
          </p:cNvSpPr>
          <p:nvPr>
            <p:ph type="subTitle" idx="1"/>
          </p:nvPr>
        </p:nvSpPr>
        <p:spPr>
          <a:xfrm>
            <a:off x="1524000" y="2601119"/>
            <a:ext cx="9144000" cy="1655762"/>
          </a:xfrm>
        </p:spPr>
        <p:txBody>
          <a:bodyPr>
            <a:normAutofit fontScale="92500" lnSpcReduction="20000"/>
          </a:bodyPr>
          <a:lstStyle/>
          <a:p>
            <a:r>
              <a:rPr lang="en-US" sz="2800" dirty="0">
                <a:latin typeface="Algerian" panose="04020705040A02060702" pitchFamily="82" charset="0"/>
              </a:rPr>
              <a:t>Group 1</a:t>
            </a:r>
          </a:p>
          <a:p>
            <a:r>
              <a:rPr lang="en-US" sz="2800" dirty="0">
                <a:latin typeface="Algerian" panose="04020705040A02060702" pitchFamily="82" charset="0"/>
              </a:rPr>
              <a:t>SC209</a:t>
            </a:r>
          </a:p>
          <a:p>
            <a:endParaRPr lang="en-US" sz="2800" dirty="0">
              <a:latin typeface="Algerian" panose="04020705040A02060702" pitchFamily="82" charset="0"/>
            </a:endParaRPr>
          </a:p>
          <a:p>
            <a:r>
              <a:rPr lang="en-US" sz="2800" dirty="0">
                <a:latin typeface="Algerian" panose="04020705040A02060702" pitchFamily="82" charset="0"/>
              </a:rPr>
              <a:t>Environmental Studies</a:t>
            </a:r>
            <a:endParaRPr lang="en-IN" sz="2800" dirty="0">
              <a:latin typeface="Algerian" panose="04020705040A02060702" pitchFamily="82" charset="0"/>
            </a:endParaRPr>
          </a:p>
        </p:txBody>
      </p:sp>
      <p:pic>
        <p:nvPicPr>
          <p:cNvPr id="1026" name="Picture 2" descr="https://lh4.googleusercontent.com/gB1z9c0YLA_Tqw1g8LoYAxs7yN22WOZwtNYfOGEpITKz7Kdu2HeWT5Yvm3_tCq6iup87hTPeDaXLT1eNYhjiEwgqxjOao91Np09QA1KFc5tEW9Rrr1RYOVvnjHRgMow7XQkNiGULpVs">
            <a:extLst>
              <a:ext uri="{FF2B5EF4-FFF2-40B4-BE49-F238E27FC236}">
                <a16:creationId xmlns:a16="http://schemas.microsoft.com/office/drawing/2014/main" id="{FC96A14D-E1D9-49C6-88AD-48B7C77B1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080" y="4256881"/>
            <a:ext cx="2239840" cy="216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47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CD7750A-E0FB-48F5-AF0A-87AE905E804B}"/>
              </a:ext>
            </a:extLst>
          </p:cNvPr>
          <p:cNvPicPr>
            <a:picLocks noGrp="1" noChangeAspect="1"/>
          </p:cNvPicPr>
          <p:nvPr>
            <p:ph idx="1"/>
          </p:nvPr>
        </p:nvPicPr>
        <p:blipFill>
          <a:blip r:embed="rId2"/>
          <a:stretch>
            <a:fillRect/>
          </a:stretch>
        </p:blipFill>
        <p:spPr>
          <a:xfrm>
            <a:off x="964" y="2613"/>
            <a:ext cx="12190071" cy="6859185"/>
          </a:xfrm>
          <a:prstGeom prst="rect">
            <a:avLst/>
          </a:prstGeom>
        </p:spPr>
      </p:pic>
    </p:spTree>
    <p:extLst>
      <p:ext uri="{BB962C8B-B14F-4D97-AF65-F5344CB8AC3E}">
        <p14:creationId xmlns:p14="http://schemas.microsoft.com/office/powerpoint/2010/main" val="166619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DF60-7B4E-4EF5-B18E-C240D1FA5F00}"/>
              </a:ext>
            </a:extLst>
          </p:cNvPr>
          <p:cNvSpPr>
            <a:spLocks noGrp="1"/>
          </p:cNvSpPr>
          <p:nvPr>
            <p:ph type="title"/>
          </p:nvPr>
        </p:nvSpPr>
        <p:spPr>
          <a:xfrm>
            <a:off x="838200" y="365125"/>
            <a:ext cx="10515600" cy="653211"/>
          </a:xfrm>
        </p:spPr>
        <p:txBody>
          <a:bodyPr>
            <a:noAutofit/>
          </a:bodyPr>
          <a:lstStyle/>
          <a:p>
            <a:r>
              <a:rPr lang="en-US" sz="2800" b="1" dirty="0">
                <a:solidFill>
                  <a:schemeClr val="accent2"/>
                </a:solidFill>
                <a:latin typeface="Cambria"/>
                <a:cs typeface="Calibri Light"/>
              </a:rPr>
              <a:t>Soil Conservation Service (SCS) Curve Number Technique.</a:t>
            </a:r>
          </a:p>
        </p:txBody>
      </p:sp>
      <p:pic>
        <p:nvPicPr>
          <p:cNvPr id="4" name="Picture 4" descr="A screenshot of a cell phone&#10;&#10;Description generated with very high confidence">
            <a:extLst>
              <a:ext uri="{FF2B5EF4-FFF2-40B4-BE49-F238E27FC236}">
                <a16:creationId xmlns:a16="http://schemas.microsoft.com/office/drawing/2014/main" id="{60B6644E-8AF8-4EED-AFD1-C776B3E82034}"/>
              </a:ext>
            </a:extLst>
          </p:cNvPr>
          <p:cNvPicPr>
            <a:picLocks noChangeAspect="1"/>
          </p:cNvPicPr>
          <p:nvPr/>
        </p:nvPicPr>
        <p:blipFill>
          <a:blip r:embed="rId2"/>
          <a:stretch>
            <a:fillRect/>
          </a:stretch>
        </p:blipFill>
        <p:spPr>
          <a:xfrm>
            <a:off x="2710043" y="1162012"/>
            <a:ext cx="6761966" cy="4053691"/>
          </a:xfrm>
          <a:prstGeom prst="rect">
            <a:avLst/>
          </a:prstGeom>
        </p:spPr>
      </p:pic>
      <p:sp>
        <p:nvSpPr>
          <p:cNvPr id="6" name="TextBox 5">
            <a:extLst>
              <a:ext uri="{FF2B5EF4-FFF2-40B4-BE49-F238E27FC236}">
                <a16:creationId xmlns:a16="http://schemas.microsoft.com/office/drawing/2014/main" id="{04BF5D9B-70C8-4070-B811-D97FA6EE09DB}"/>
              </a:ext>
            </a:extLst>
          </p:cNvPr>
          <p:cNvSpPr txBox="1"/>
          <p:nvPr/>
        </p:nvSpPr>
        <p:spPr>
          <a:xfrm>
            <a:off x="797859" y="5495364"/>
            <a:ext cx="105155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Garamond"/>
                <a:cs typeface="Calibri"/>
              </a:rPr>
              <a:t>CN generally has a range from 30 to 100</a:t>
            </a:r>
            <a:endParaRPr lang="en-US">
              <a:cs typeface="Calibri" panose="020F0502020204030204"/>
            </a:endParaRPr>
          </a:p>
          <a:p>
            <a:pPr marL="285750" indent="-285750">
              <a:buFont typeface="Arial"/>
              <a:buChar char="•"/>
            </a:pPr>
            <a:r>
              <a:rPr lang="en-US">
                <a:latin typeface="Garamond"/>
                <a:cs typeface="Calibri"/>
              </a:rPr>
              <a:t>Note that, here we made an experimental assumption that the initial abstraction of water by the plants, is 0.2S, which has been found to hold good in multiple practical scenarios.</a:t>
            </a:r>
            <a:endParaRPr lang="en-US">
              <a:cs typeface="Calibri" panose="020F0502020204030204"/>
            </a:endParaRPr>
          </a:p>
        </p:txBody>
      </p:sp>
    </p:spTree>
    <p:extLst>
      <p:ext uri="{BB962C8B-B14F-4D97-AF65-F5344CB8AC3E}">
        <p14:creationId xmlns:p14="http://schemas.microsoft.com/office/powerpoint/2010/main" val="1951016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DCCCF-6420-47AA-9B89-F12F67332427}"/>
              </a:ext>
            </a:extLst>
          </p:cNvPr>
          <p:cNvSpPr txBox="1"/>
          <p:nvPr/>
        </p:nvSpPr>
        <p:spPr>
          <a:xfrm>
            <a:off x="1103220" y="5766258"/>
            <a:ext cx="106231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For each of the above areas, we estimated the corresponding Hydrologic Soil Group, the pattern of Land-use, the kind of vegetation, and thereby, obtained the CN values for each zone.</a:t>
            </a:r>
          </a:p>
        </p:txBody>
      </p:sp>
      <p:sp>
        <p:nvSpPr>
          <p:cNvPr id="3" name="TextBox 2">
            <a:extLst>
              <a:ext uri="{FF2B5EF4-FFF2-40B4-BE49-F238E27FC236}">
                <a16:creationId xmlns:a16="http://schemas.microsoft.com/office/drawing/2014/main" id="{05316978-4500-4942-8A11-31BC94B3A57F}"/>
              </a:ext>
            </a:extLst>
          </p:cNvPr>
          <p:cNvSpPr txBox="1"/>
          <p:nvPr/>
        </p:nvSpPr>
        <p:spPr>
          <a:xfrm>
            <a:off x="5038164" y="47512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solidFill>
                  <a:schemeClr val="accent2"/>
                </a:solidFill>
                <a:latin typeface="Cambria"/>
                <a:cs typeface="Calibri"/>
              </a:rPr>
              <a:t>Curve Number</a:t>
            </a:r>
          </a:p>
        </p:txBody>
      </p:sp>
      <p:sp>
        <p:nvSpPr>
          <p:cNvPr id="5" name="TextBox 4">
            <a:extLst>
              <a:ext uri="{FF2B5EF4-FFF2-40B4-BE49-F238E27FC236}">
                <a16:creationId xmlns:a16="http://schemas.microsoft.com/office/drawing/2014/main" id="{0823C903-ADCB-4B8E-9D16-BFAF251BC59E}"/>
              </a:ext>
            </a:extLst>
          </p:cNvPr>
          <p:cNvSpPr txBox="1"/>
          <p:nvPr/>
        </p:nvSpPr>
        <p:spPr>
          <a:xfrm>
            <a:off x="1097667" y="1319513"/>
            <a:ext cx="9892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Curve number indicates runoff potential of land area, I.e., higher the CN, more is tendency of Runoff.</a:t>
            </a:r>
          </a:p>
        </p:txBody>
      </p:sp>
      <p:graphicFrame>
        <p:nvGraphicFramePr>
          <p:cNvPr id="7" name="Table 6">
            <a:extLst>
              <a:ext uri="{FF2B5EF4-FFF2-40B4-BE49-F238E27FC236}">
                <a16:creationId xmlns:a16="http://schemas.microsoft.com/office/drawing/2014/main" id="{8D069C8E-4DEC-4B5D-858F-DE8FDABCEAA6}"/>
              </a:ext>
            </a:extLst>
          </p:cNvPr>
          <p:cNvGraphicFramePr>
            <a:graphicFrameLocks noGrp="1"/>
          </p:cNvGraphicFramePr>
          <p:nvPr>
            <p:extLst>
              <p:ext uri="{D42A27DB-BD31-4B8C-83A1-F6EECF244321}">
                <p14:modId xmlns:p14="http://schemas.microsoft.com/office/powerpoint/2010/main" val="3010829217"/>
              </p:ext>
            </p:extLst>
          </p:nvPr>
        </p:nvGraphicFramePr>
        <p:xfrm>
          <a:off x="1647825" y="1724025"/>
          <a:ext cx="9032055" cy="3761593"/>
        </p:xfrm>
        <a:graphic>
          <a:graphicData uri="http://schemas.openxmlformats.org/drawingml/2006/table">
            <a:tbl>
              <a:tblPr firstRow="1" firstCol="1" bandRow="1">
                <a:tableStyleId>{5C22544A-7EE6-4342-B048-85BDC9FD1C3A}</a:tableStyleId>
              </a:tblPr>
              <a:tblGrid>
                <a:gridCol w="1805209">
                  <a:extLst>
                    <a:ext uri="{9D8B030D-6E8A-4147-A177-3AD203B41FA5}">
                      <a16:colId xmlns:a16="http://schemas.microsoft.com/office/drawing/2014/main" val="5034320"/>
                    </a:ext>
                  </a:extLst>
                </a:gridCol>
                <a:gridCol w="2337154">
                  <a:extLst>
                    <a:ext uri="{9D8B030D-6E8A-4147-A177-3AD203B41FA5}">
                      <a16:colId xmlns:a16="http://schemas.microsoft.com/office/drawing/2014/main" val="2737221499"/>
                    </a:ext>
                  </a:extLst>
                </a:gridCol>
                <a:gridCol w="2489426">
                  <a:extLst>
                    <a:ext uri="{9D8B030D-6E8A-4147-A177-3AD203B41FA5}">
                      <a16:colId xmlns:a16="http://schemas.microsoft.com/office/drawing/2014/main" val="2365081030"/>
                    </a:ext>
                  </a:extLst>
                </a:gridCol>
                <a:gridCol w="2400266">
                  <a:extLst>
                    <a:ext uri="{9D8B030D-6E8A-4147-A177-3AD203B41FA5}">
                      <a16:colId xmlns:a16="http://schemas.microsoft.com/office/drawing/2014/main" val="555888119"/>
                    </a:ext>
                  </a:extLst>
                </a:gridCol>
              </a:tblGrid>
              <a:tr h="1056337">
                <a:tc>
                  <a:txBody>
                    <a:bodyPr/>
                    <a:lstStyle/>
                    <a:p>
                      <a:pPr algn="ctr">
                        <a:lnSpc>
                          <a:spcPct val="115000"/>
                        </a:lnSpc>
                      </a:pPr>
                      <a:r>
                        <a:rPr lang="en-US" sz="1600">
                          <a:solidFill>
                            <a:schemeClr val="tx1"/>
                          </a:solidFill>
                          <a:effectLst/>
                        </a:rPr>
                        <a:t>Index Allotted</a:t>
                      </a:r>
                      <a:endParaRPr lang="en-US" err="1">
                        <a:solidFill>
                          <a:schemeClr val="tx1"/>
                        </a:solidFill>
                        <a:effectLst/>
                      </a:endParaRPr>
                    </a:p>
                  </a:txBody>
                  <a:tcPr marL="68580" marR="68580" marT="0" marB="0" anchor="ctr">
                    <a:noFill/>
                  </a:tcPr>
                </a:tc>
                <a:tc>
                  <a:txBody>
                    <a:bodyPr/>
                    <a:lstStyle/>
                    <a:p>
                      <a:pPr algn="ctr">
                        <a:lnSpc>
                          <a:spcPct val="115000"/>
                        </a:lnSpc>
                      </a:pPr>
                      <a:r>
                        <a:rPr lang="en-US" sz="1600">
                          <a:solidFill>
                            <a:schemeClr val="tx1"/>
                          </a:solidFill>
                          <a:effectLst/>
                        </a:rPr>
                        <a:t>Kind of terrain</a:t>
                      </a:r>
                      <a:endParaRPr lang="en-US">
                        <a:solidFill>
                          <a:schemeClr val="tx1"/>
                        </a:solidFill>
                        <a:effectLst/>
                      </a:endParaRPr>
                    </a:p>
                  </a:txBody>
                  <a:tcPr marL="68580" marR="68580" marT="0" marB="0" anchor="ctr">
                    <a:noFill/>
                  </a:tcPr>
                </a:tc>
                <a:tc>
                  <a:txBody>
                    <a:bodyPr/>
                    <a:lstStyle/>
                    <a:p>
                      <a:pPr algn="ctr">
                        <a:lnSpc>
                          <a:spcPct val="115000"/>
                        </a:lnSpc>
                      </a:pPr>
                      <a:r>
                        <a:rPr lang="en-US" sz="1600">
                          <a:solidFill>
                            <a:schemeClr val="tx1"/>
                          </a:solidFill>
                          <a:effectLst/>
                        </a:rPr>
                        <a:t>Hydrologic Soil Group</a:t>
                      </a:r>
                      <a:endParaRPr lang="en-US">
                        <a:solidFill>
                          <a:schemeClr val="tx1"/>
                        </a:solidFill>
                        <a:effectLst/>
                      </a:endParaRPr>
                    </a:p>
                  </a:txBody>
                  <a:tcPr marL="68580" marR="68580" marT="0" marB="0" anchor="ctr">
                    <a:noFill/>
                  </a:tcPr>
                </a:tc>
                <a:tc>
                  <a:txBody>
                    <a:bodyPr/>
                    <a:lstStyle/>
                    <a:p>
                      <a:pPr algn="ctr">
                        <a:lnSpc>
                          <a:spcPct val="115000"/>
                        </a:lnSpc>
                      </a:pPr>
                      <a:r>
                        <a:rPr lang="en-US" sz="1600">
                          <a:solidFill>
                            <a:schemeClr val="tx1"/>
                          </a:solidFill>
                          <a:effectLst/>
                        </a:rPr>
                        <a:t>Curve Numbers (CN-II)</a:t>
                      </a:r>
                      <a:endParaRPr lang="en-US">
                        <a:solidFill>
                          <a:schemeClr val="tx1"/>
                        </a:solidFill>
                        <a:effectLst/>
                      </a:endParaRPr>
                    </a:p>
                  </a:txBody>
                  <a:tcPr marL="68580" marR="68580" marT="0" marB="0" anchor="ctr">
                    <a:noFill/>
                  </a:tcPr>
                </a:tc>
                <a:extLst>
                  <a:ext uri="{0D108BD9-81ED-4DB2-BD59-A6C34878D82A}">
                    <a16:rowId xmlns:a16="http://schemas.microsoft.com/office/drawing/2014/main" val="2739233730"/>
                  </a:ext>
                </a:extLst>
              </a:tr>
              <a:tr h="450876">
                <a:tc>
                  <a:txBody>
                    <a:bodyPr/>
                    <a:lstStyle/>
                    <a:p>
                      <a:pPr algn="ctr">
                        <a:lnSpc>
                          <a:spcPct val="115000"/>
                        </a:lnSpc>
                      </a:pPr>
                      <a:r>
                        <a:rPr lang="en-US" sz="1400">
                          <a:solidFill>
                            <a:schemeClr val="tx1"/>
                          </a:solidFill>
                          <a:effectLst/>
                        </a:rPr>
                        <a:t>1</a:t>
                      </a:r>
                      <a:endParaRPr lang="en-US">
                        <a:solidFill>
                          <a:schemeClr val="tx1"/>
                        </a:solidFill>
                        <a:effectLst/>
                      </a:endParaRPr>
                    </a:p>
                  </a:txBody>
                  <a:tcPr marL="68580" marR="68580" marT="0" marB="0" anchor="ctr">
                    <a:noFill/>
                  </a:tcPr>
                </a:tc>
                <a:tc>
                  <a:txBody>
                    <a:bodyPr/>
                    <a:lstStyle/>
                    <a:p>
                      <a:pPr algn="ctr">
                        <a:lnSpc>
                          <a:spcPct val="115000"/>
                        </a:lnSpc>
                      </a:pPr>
                      <a:r>
                        <a:rPr lang="en-US" sz="1400" dirty="0">
                          <a:solidFill>
                            <a:schemeClr val="tx1"/>
                          </a:solidFill>
                          <a:effectLst/>
                        </a:rPr>
                        <a:t>Café (Outer)</a:t>
                      </a:r>
                      <a:endParaRPr lang="en-US" dirty="0">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A</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74</a:t>
                      </a:r>
                      <a:endParaRPr lang="en-US">
                        <a:solidFill>
                          <a:schemeClr val="tx1"/>
                        </a:solidFill>
                        <a:effectLst/>
                      </a:endParaRPr>
                    </a:p>
                  </a:txBody>
                  <a:tcPr marL="68580" marR="68580" marT="0" marB="0" anchor="ctr">
                    <a:noFill/>
                  </a:tcPr>
                </a:tc>
                <a:extLst>
                  <a:ext uri="{0D108BD9-81ED-4DB2-BD59-A6C34878D82A}">
                    <a16:rowId xmlns:a16="http://schemas.microsoft.com/office/drawing/2014/main" val="3158425862"/>
                  </a:ext>
                </a:extLst>
              </a:tr>
              <a:tr h="450876">
                <a:tc>
                  <a:txBody>
                    <a:bodyPr/>
                    <a:lstStyle/>
                    <a:p>
                      <a:pPr algn="ctr">
                        <a:lnSpc>
                          <a:spcPct val="115000"/>
                        </a:lnSpc>
                      </a:pPr>
                      <a:r>
                        <a:rPr lang="en-US" sz="1400">
                          <a:solidFill>
                            <a:schemeClr val="tx1"/>
                          </a:solidFill>
                          <a:effectLst/>
                        </a:rPr>
                        <a:t>2</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Open Lawns</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B | C</a:t>
                      </a:r>
                      <a:endParaRPr lang="en-US">
                        <a:solidFill>
                          <a:schemeClr val="tx1"/>
                        </a:solidFill>
                        <a:effectLst/>
                      </a:endParaRPr>
                    </a:p>
                  </a:txBody>
                  <a:tcPr marL="68580" marR="68580" marT="0" marB="0" anchor="ctr">
                    <a:noFill/>
                  </a:tcPr>
                </a:tc>
                <a:tc>
                  <a:txBody>
                    <a:bodyPr/>
                    <a:lstStyle/>
                    <a:p>
                      <a:pPr algn="ctr">
                        <a:lnSpc>
                          <a:spcPct val="115000"/>
                        </a:lnSpc>
                      </a:pPr>
                      <a:r>
                        <a:rPr lang="en-US" sz="1400" dirty="0">
                          <a:solidFill>
                            <a:schemeClr val="tx1"/>
                          </a:solidFill>
                          <a:effectLst/>
                        </a:rPr>
                        <a:t>67.5</a:t>
                      </a:r>
                      <a:endParaRPr lang="en-US" dirty="0">
                        <a:solidFill>
                          <a:schemeClr val="tx1"/>
                        </a:solidFill>
                        <a:effectLst/>
                      </a:endParaRPr>
                    </a:p>
                  </a:txBody>
                  <a:tcPr marL="68580" marR="68580" marT="0" marB="0" anchor="ctr">
                    <a:noFill/>
                  </a:tcPr>
                </a:tc>
                <a:extLst>
                  <a:ext uri="{0D108BD9-81ED-4DB2-BD59-A6C34878D82A}">
                    <a16:rowId xmlns:a16="http://schemas.microsoft.com/office/drawing/2014/main" val="3343438740"/>
                  </a:ext>
                </a:extLst>
              </a:tr>
              <a:tr h="450876">
                <a:tc>
                  <a:txBody>
                    <a:bodyPr/>
                    <a:lstStyle/>
                    <a:p>
                      <a:pPr algn="ctr">
                        <a:lnSpc>
                          <a:spcPct val="115000"/>
                        </a:lnSpc>
                      </a:pPr>
                      <a:r>
                        <a:rPr lang="en-US" sz="1400">
                          <a:solidFill>
                            <a:schemeClr val="tx1"/>
                          </a:solidFill>
                          <a:effectLst/>
                        </a:rPr>
                        <a:t>3</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Roads</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B</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98</a:t>
                      </a:r>
                      <a:endParaRPr lang="en-US">
                        <a:solidFill>
                          <a:schemeClr val="tx1"/>
                        </a:solidFill>
                        <a:effectLst/>
                      </a:endParaRPr>
                    </a:p>
                  </a:txBody>
                  <a:tcPr marL="68580" marR="68580" marT="0" marB="0" anchor="ctr">
                    <a:noFill/>
                  </a:tcPr>
                </a:tc>
                <a:extLst>
                  <a:ext uri="{0D108BD9-81ED-4DB2-BD59-A6C34878D82A}">
                    <a16:rowId xmlns:a16="http://schemas.microsoft.com/office/drawing/2014/main" val="2372215017"/>
                  </a:ext>
                </a:extLst>
              </a:tr>
              <a:tr h="450876">
                <a:tc>
                  <a:txBody>
                    <a:bodyPr/>
                    <a:lstStyle/>
                    <a:p>
                      <a:pPr algn="ctr">
                        <a:lnSpc>
                          <a:spcPct val="115000"/>
                        </a:lnSpc>
                      </a:pPr>
                      <a:r>
                        <a:rPr lang="en-US" sz="1400">
                          <a:solidFill>
                            <a:schemeClr val="tx1"/>
                          </a:solidFill>
                          <a:effectLst/>
                        </a:rPr>
                        <a:t>4</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Pavements</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C</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89</a:t>
                      </a:r>
                      <a:endParaRPr lang="en-US">
                        <a:solidFill>
                          <a:schemeClr val="tx1"/>
                        </a:solidFill>
                        <a:effectLst/>
                      </a:endParaRPr>
                    </a:p>
                  </a:txBody>
                  <a:tcPr marL="68580" marR="68580" marT="0" marB="0" anchor="ctr">
                    <a:noFill/>
                  </a:tcPr>
                </a:tc>
                <a:extLst>
                  <a:ext uri="{0D108BD9-81ED-4DB2-BD59-A6C34878D82A}">
                    <a16:rowId xmlns:a16="http://schemas.microsoft.com/office/drawing/2014/main" val="4186320136"/>
                  </a:ext>
                </a:extLst>
              </a:tr>
              <a:tr h="450876">
                <a:tc>
                  <a:txBody>
                    <a:bodyPr/>
                    <a:lstStyle/>
                    <a:p>
                      <a:pPr algn="ctr">
                        <a:lnSpc>
                          <a:spcPct val="115000"/>
                        </a:lnSpc>
                      </a:pPr>
                      <a:r>
                        <a:rPr lang="en-US" sz="1400">
                          <a:solidFill>
                            <a:schemeClr val="tx1"/>
                          </a:solidFill>
                          <a:effectLst/>
                        </a:rPr>
                        <a:t>5</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Shrubbery</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B</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58</a:t>
                      </a:r>
                      <a:endParaRPr lang="en-US">
                        <a:solidFill>
                          <a:schemeClr val="tx1"/>
                        </a:solidFill>
                        <a:effectLst/>
                      </a:endParaRPr>
                    </a:p>
                  </a:txBody>
                  <a:tcPr marL="68580" marR="68580" marT="0" marB="0" anchor="ctr">
                    <a:noFill/>
                  </a:tcPr>
                </a:tc>
                <a:extLst>
                  <a:ext uri="{0D108BD9-81ED-4DB2-BD59-A6C34878D82A}">
                    <a16:rowId xmlns:a16="http://schemas.microsoft.com/office/drawing/2014/main" val="1178194313"/>
                  </a:ext>
                </a:extLst>
              </a:tr>
              <a:tr h="450876">
                <a:tc>
                  <a:txBody>
                    <a:bodyPr/>
                    <a:lstStyle/>
                    <a:p>
                      <a:pPr algn="ctr">
                        <a:lnSpc>
                          <a:spcPct val="115000"/>
                        </a:lnSpc>
                      </a:pPr>
                      <a:r>
                        <a:rPr lang="en-US" sz="1400">
                          <a:solidFill>
                            <a:schemeClr val="tx1"/>
                          </a:solidFill>
                          <a:effectLst/>
                        </a:rPr>
                        <a:t>6</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Impervious</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A | B | C | D</a:t>
                      </a:r>
                      <a:endParaRPr lang="en-US">
                        <a:solidFill>
                          <a:schemeClr val="tx1"/>
                        </a:solidFill>
                        <a:effectLst/>
                      </a:endParaRPr>
                    </a:p>
                  </a:txBody>
                  <a:tcPr marL="68580" marR="68580" marT="0" marB="0" anchor="ctr">
                    <a:noFill/>
                  </a:tcPr>
                </a:tc>
                <a:tc>
                  <a:txBody>
                    <a:bodyPr/>
                    <a:lstStyle/>
                    <a:p>
                      <a:pPr algn="ctr">
                        <a:lnSpc>
                          <a:spcPct val="115000"/>
                        </a:lnSpc>
                      </a:pPr>
                      <a:r>
                        <a:rPr lang="en-US" sz="1400" dirty="0">
                          <a:solidFill>
                            <a:schemeClr val="tx1"/>
                          </a:solidFill>
                          <a:effectLst/>
                        </a:rPr>
                        <a:t>98</a:t>
                      </a:r>
                      <a:endParaRPr lang="en-US" dirty="0">
                        <a:solidFill>
                          <a:schemeClr val="tx1"/>
                        </a:solidFill>
                        <a:effectLst/>
                      </a:endParaRPr>
                    </a:p>
                  </a:txBody>
                  <a:tcPr marL="68580" marR="68580" marT="0" marB="0" anchor="ctr">
                    <a:noFill/>
                  </a:tcPr>
                </a:tc>
                <a:extLst>
                  <a:ext uri="{0D108BD9-81ED-4DB2-BD59-A6C34878D82A}">
                    <a16:rowId xmlns:a16="http://schemas.microsoft.com/office/drawing/2014/main" val="1638135796"/>
                  </a:ext>
                </a:extLst>
              </a:tr>
            </a:tbl>
          </a:graphicData>
        </a:graphic>
      </p:graphicFrame>
      <p:sp>
        <p:nvSpPr>
          <p:cNvPr id="8" name="TextBox 7">
            <a:extLst>
              <a:ext uri="{FF2B5EF4-FFF2-40B4-BE49-F238E27FC236}">
                <a16:creationId xmlns:a16="http://schemas.microsoft.com/office/drawing/2014/main" id="{BB38CC18-959F-492A-A4C5-4CB49F4579C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54060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DFC8-2686-4D99-99E7-9DE6F6F846D4}"/>
              </a:ext>
            </a:extLst>
          </p:cNvPr>
          <p:cNvSpPr>
            <a:spLocks noGrp="1"/>
          </p:cNvSpPr>
          <p:nvPr>
            <p:ph type="title"/>
          </p:nvPr>
        </p:nvSpPr>
        <p:spPr>
          <a:xfrm>
            <a:off x="838200" y="365125"/>
            <a:ext cx="10515600" cy="429093"/>
          </a:xfrm>
        </p:spPr>
        <p:txBody>
          <a:bodyPr>
            <a:normAutofit fontScale="90000"/>
          </a:bodyPr>
          <a:lstStyle/>
          <a:p>
            <a:pPr algn="ctr"/>
            <a:r>
              <a:rPr lang="en-US" sz="2800" b="1" u="sng" dirty="0">
                <a:solidFill>
                  <a:schemeClr val="accent2"/>
                </a:solidFill>
                <a:latin typeface="Cambria"/>
                <a:cs typeface="Calibri Light"/>
              </a:rPr>
              <a:t>Geometrical Analysis:</a:t>
            </a:r>
            <a:endParaRPr lang="en-US" dirty="0">
              <a:solidFill>
                <a:schemeClr val="accent2"/>
              </a:solidFill>
            </a:endParaRPr>
          </a:p>
        </p:txBody>
      </p:sp>
      <p:sp>
        <p:nvSpPr>
          <p:cNvPr id="3" name="Content Placeholder 2">
            <a:extLst>
              <a:ext uri="{FF2B5EF4-FFF2-40B4-BE49-F238E27FC236}">
                <a16:creationId xmlns:a16="http://schemas.microsoft.com/office/drawing/2014/main" id="{C63688AE-C832-46D3-8508-9A7F280FEA9F}"/>
              </a:ext>
            </a:extLst>
          </p:cNvPr>
          <p:cNvSpPr>
            <a:spLocks noGrp="1"/>
          </p:cNvSpPr>
          <p:nvPr>
            <p:ph idx="1"/>
          </p:nvPr>
        </p:nvSpPr>
        <p:spPr>
          <a:xfrm>
            <a:off x="838200" y="794684"/>
            <a:ext cx="10515600" cy="2226703"/>
          </a:xfrm>
        </p:spPr>
        <p:txBody>
          <a:bodyPr vert="horz" lIns="91440" tIns="45720" rIns="91440" bIns="45720" rtlCol="0" anchor="t">
            <a:normAutofit/>
          </a:bodyPr>
          <a:lstStyle/>
          <a:p>
            <a:r>
              <a:rPr lang="en-US" sz="1800">
                <a:latin typeface="Garamond"/>
                <a:cs typeface="Calibri"/>
              </a:rPr>
              <a:t>We obtained the map of DA-IICT and the measuring stations, using google maps and joined the three measuring points to the approximate geometrical Centre of the campus.</a:t>
            </a:r>
            <a:endParaRPr lang="en-US">
              <a:latin typeface="Calibri" panose="020F0502020204030204"/>
              <a:cs typeface="Calibri"/>
            </a:endParaRPr>
          </a:p>
          <a:p>
            <a:r>
              <a:rPr lang="en-US" sz="1800">
                <a:latin typeface="Garamond"/>
                <a:cs typeface="Calibri"/>
              </a:rPr>
              <a:t>We then joined the adjacent measuring stations, thereby obtaining 3 triangles. The medians of the triangles formed, helped us to divide the campus of DA-IICT, into 3 triangular zones, such that they can be modelled by rainfall corresponding to the rainfall data of the three corresponding stations.</a:t>
            </a:r>
          </a:p>
          <a:p>
            <a:r>
              <a:rPr lang="en-US" sz="1800">
                <a:latin typeface="Garamond"/>
                <a:cs typeface="Calibri"/>
              </a:rPr>
              <a:t>We find the geometrical areas of various establishments on campus, for each of the sector.</a:t>
            </a:r>
            <a:endParaRPr lang="en-US">
              <a:cs typeface="Calibri" panose="020F0502020204030204"/>
            </a:endParaRPr>
          </a:p>
          <a:p>
            <a:endParaRPr lang="en-US" sz="1800">
              <a:latin typeface="Garamond"/>
              <a:cs typeface="Calibri"/>
            </a:endParaRPr>
          </a:p>
        </p:txBody>
      </p:sp>
      <p:graphicFrame>
        <p:nvGraphicFramePr>
          <p:cNvPr id="8" name="Table 7">
            <a:extLst>
              <a:ext uri="{FF2B5EF4-FFF2-40B4-BE49-F238E27FC236}">
                <a16:creationId xmlns:a16="http://schemas.microsoft.com/office/drawing/2014/main" id="{768EBE24-9805-4655-8498-0E4380C5A1FA}"/>
              </a:ext>
            </a:extLst>
          </p:cNvPr>
          <p:cNvGraphicFramePr>
            <a:graphicFrameLocks noGrp="1"/>
          </p:cNvGraphicFramePr>
          <p:nvPr>
            <p:extLst>
              <p:ext uri="{D42A27DB-BD31-4B8C-83A1-F6EECF244321}">
                <p14:modId xmlns:p14="http://schemas.microsoft.com/office/powerpoint/2010/main" val="1983349270"/>
              </p:ext>
            </p:extLst>
          </p:nvPr>
        </p:nvGraphicFramePr>
        <p:xfrm>
          <a:off x="1409178" y="2640903"/>
          <a:ext cx="9386601" cy="3888079"/>
        </p:xfrm>
        <a:graphic>
          <a:graphicData uri="http://schemas.openxmlformats.org/drawingml/2006/table">
            <a:tbl>
              <a:tblPr firstRow="1" firstCol="1" bandRow="1">
                <a:tableStyleId>{5C22544A-7EE6-4342-B048-85BDC9FD1C3A}</a:tableStyleId>
              </a:tblPr>
              <a:tblGrid>
                <a:gridCol w="1459628">
                  <a:extLst>
                    <a:ext uri="{9D8B030D-6E8A-4147-A177-3AD203B41FA5}">
                      <a16:colId xmlns:a16="http://schemas.microsoft.com/office/drawing/2014/main" val="730144476"/>
                    </a:ext>
                  </a:extLst>
                </a:gridCol>
                <a:gridCol w="1623081">
                  <a:extLst>
                    <a:ext uri="{9D8B030D-6E8A-4147-A177-3AD203B41FA5}">
                      <a16:colId xmlns:a16="http://schemas.microsoft.com/office/drawing/2014/main" val="3236661810"/>
                    </a:ext>
                  </a:extLst>
                </a:gridCol>
                <a:gridCol w="6303892">
                  <a:extLst>
                    <a:ext uri="{9D8B030D-6E8A-4147-A177-3AD203B41FA5}">
                      <a16:colId xmlns:a16="http://schemas.microsoft.com/office/drawing/2014/main" val="3363355291"/>
                    </a:ext>
                  </a:extLst>
                </a:gridCol>
              </a:tblGrid>
              <a:tr h="1549795">
                <a:tc>
                  <a:txBody>
                    <a:bodyPr/>
                    <a:lstStyle/>
                    <a:p>
                      <a:pPr algn="ctr">
                        <a:lnSpc>
                          <a:spcPct val="115000"/>
                        </a:lnSpc>
                      </a:pPr>
                      <a:r>
                        <a:rPr lang="en-US" sz="1400">
                          <a:solidFill>
                            <a:schemeClr val="tx1"/>
                          </a:solidFill>
                          <a:effectLst/>
                        </a:rPr>
                        <a:t>Sector 1</a:t>
                      </a:r>
                      <a:endParaRPr lang="en-US">
                        <a:solidFill>
                          <a:schemeClr val="tx1"/>
                        </a:solidFill>
                        <a:effectLst/>
                      </a:endParaRPr>
                    </a:p>
                  </a:txBody>
                  <a:tcPr marL="68580" marR="68580" marT="0" marB="0" anchor="ctr">
                    <a:noFill/>
                  </a:tcPr>
                </a:tc>
                <a:tc>
                  <a:txBody>
                    <a:bodyPr/>
                    <a:lstStyle/>
                    <a:p>
                      <a:pPr algn="ctr">
                        <a:lnSpc>
                          <a:spcPct val="115000"/>
                        </a:lnSpc>
                      </a:pPr>
                      <a:r>
                        <a:rPr lang="en-US" sz="1400">
                          <a:solidFill>
                            <a:schemeClr val="tx1"/>
                          </a:solidFill>
                          <a:effectLst/>
                        </a:rPr>
                        <a:t>Ahmedabad</a:t>
                      </a:r>
                      <a:endParaRPr lang="en-US">
                        <a:solidFill>
                          <a:schemeClr val="tx1"/>
                        </a:solidFill>
                        <a:effectLst/>
                      </a:endParaRPr>
                    </a:p>
                  </a:txBody>
                  <a:tcPr marL="68580" marR="68580" marT="0" marB="0" anchor="ctr">
                    <a:noFill/>
                  </a:tcPr>
                </a:tc>
                <a:tc>
                  <a:txBody>
                    <a:bodyPr/>
                    <a:lstStyle/>
                    <a:p>
                      <a:pPr algn="just">
                        <a:lnSpc>
                          <a:spcPct val="115000"/>
                        </a:lnSpc>
                      </a:pPr>
                      <a:r>
                        <a:rPr lang="en-US" sz="1400" dirty="0">
                          <a:solidFill>
                            <a:schemeClr val="tx1"/>
                          </a:solidFill>
                          <a:effectLst/>
                        </a:rPr>
                        <a:t>Shrubbery, Pavement, Roads, Impervious (All LTs, Faculty Block1, RC B block, DA-IICT Power Supply), Complete Lab, Lotus Point, Lawns (While entering the Campus, Outside LTs)</a:t>
                      </a:r>
                      <a:endParaRPr lang="en-US" dirty="0">
                        <a:solidFill>
                          <a:schemeClr val="tx1"/>
                        </a:solidFill>
                        <a:effectLst/>
                      </a:endParaRPr>
                    </a:p>
                  </a:txBody>
                  <a:tcPr marL="68580" marR="68580" marT="0" marB="0" anchor="ctr">
                    <a:noFill/>
                  </a:tcPr>
                </a:tc>
                <a:extLst>
                  <a:ext uri="{0D108BD9-81ED-4DB2-BD59-A6C34878D82A}">
                    <a16:rowId xmlns:a16="http://schemas.microsoft.com/office/drawing/2014/main" val="3608094526"/>
                  </a:ext>
                </a:extLst>
              </a:tr>
              <a:tr h="1549795">
                <a:tc>
                  <a:txBody>
                    <a:bodyPr/>
                    <a:lstStyle/>
                    <a:p>
                      <a:pPr algn="ctr">
                        <a:lnSpc>
                          <a:spcPct val="115000"/>
                        </a:lnSpc>
                      </a:pPr>
                      <a:r>
                        <a:rPr lang="en-US" sz="1400">
                          <a:solidFill>
                            <a:schemeClr val="tx1"/>
                          </a:solidFill>
                          <a:effectLst/>
                        </a:rPr>
                        <a:t>Sector 2</a:t>
                      </a:r>
                      <a:endParaRPr lang="en-US">
                        <a:solidFill>
                          <a:schemeClr val="tx1"/>
                        </a:solidFill>
                        <a:effectLst/>
                      </a:endParaRPr>
                    </a:p>
                  </a:txBody>
                  <a:tcPr marL="68580" marR="68580" marT="0" marB="0" anchor="ctr">
                    <a:noFill/>
                  </a:tcPr>
                </a:tc>
                <a:tc>
                  <a:txBody>
                    <a:bodyPr/>
                    <a:lstStyle/>
                    <a:p>
                      <a:pPr algn="ctr">
                        <a:lnSpc>
                          <a:spcPct val="115000"/>
                        </a:lnSpc>
                      </a:pPr>
                      <a:r>
                        <a:rPr lang="en-US" sz="1400" dirty="0">
                          <a:solidFill>
                            <a:schemeClr val="tx1"/>
                          </a:solidFill>
                          <a:effectLst/>
                        </a:rPr>
                        <a:t>Sanand</a:t>
                      </a:r>
                      <a:endParaRPr lang="en-US" dirty="0">
                        <a:solidFill>
                          <a:schemeClr val="tx1"/>
                        </a:solidFill>
                        <a:effectLst/>
                      </a:endParaRPr>
                    </a:p>
                  </a:txBody>
                  <a:tcPr marL="68580" marR="68580" marT="0" marB="0" anchor="ctr">
                    <a:noFill/>
                  </a:tcPr>
                </a:tc>
                <a:tc>
                  <a:txBody>
                    <a:bodyPr/>
                    <a:lstStyle/>
                    <a:p>
                      <a:pPr algn="just">
                        <a:lnSpc>
                          <a:spcPct val="115000"/>
                        </a:lnSpc>
                      </a:pPr>
                      <a:r>
                        <a:rPr lang="en-US" sz="1400">
                          <a:solidFill>
                            <a:schemeClr val="tx1"/>
                          </a:solidFill>
                          <a:effectLst/>
                        </a:rPr>
                        <a:t>Impervious (All hostels, A block of RC, SAC1, SAC2, OAT, CEP, Faculty Block 2,4, NAAC, Basketball court, Admin Block), Cafeteria, Playground (Lawn), Shrubbery, roads, pavements</a:t>
                      </a:r>
                      <a:endParaRPr lang="en-US">
                        <a:solidFill>
                          <a:schemeClr val="tx1"/>
                        </a:solidFill>
                        <a:effectLst/>
                      </a:endParaRPr>
                    </a:p>
                  </a:txBody>
                  <a:tcPr marL="68580" marR="68580" marT="0" marB="0" anchor="ctr">
                    <a:noFill/>
                  </a:tcPr>
                </a:tc>
                <a:extLst>
                  <a:ext uri="{0D108BD9-81ED-4DB2-BD59-A6C34878D82A}">
                    <a16:rowId xmlns:a16="http://schemas.microsoft.com/office/drawing/2014/main" val="4088918772"/>
                  </a:ext>
                </a:extLst>
              </a:tr>
              <a:tr h="788489">
                <a:tc>
                  <a:txBody>
                    <a:bodyPr/>
                    <a:lstStyle/>
                    <a:p>
                      <a:pPr algn="ctr">
                        <a:lnSpc>
                          <a:spcPct val="115000"/>
                        </a:lnSpc>
                      </a:pPr>
                      <a:r>
                        <a:rPr lang="en-US" sz="1400">
                          <a:solidFill>
                            <a:schemeClr val="tx1"/>
                          </a:solidFill>
                          <a:effectLst/>
                        </a:rPr>
                        <a:t>Sector 3</a:t>
                      </a:r>
                      <a:endParaRPr lang="en-US">
                        <a:solidFill>
                          <a:schemeClr val="tx1"/>
                        </a:solidFill>
                        <a:effectLst/>
                      </a:endParaRPr>
                    </a:p>
                  </a:txBody>
                  <a:tcPr marL="68580" marR="68580" marT="0" marB="0" anchor="ctr">
                    <a:noFill/>
                  </a:tcPr>
                </a:tc>
                <a:tc>
                  <a:txBody>
                    <a:bodyPr/>
                    <a:lstStyle/>
                    <a:p>
                      <a:pPr algn="ctr">
                        <a:lnSpc>
                          <a:spcPct val="115000"/>
                        </a:lnSpc>
                      </a:pPr>
                      <a:r>
                        <a:rPr lang="en-US" sz="1400" dirty="0">
                          <a:solidFill>
                            <a:schemeClr val="tx1"/>
                          </a:solidFill>
                          <a:effectLst/>
                        </a:rPr>
                        <a:t>Khedbrahma</a:t>
                      </a:r>
                      <a:endParaRPr lang="en-US" dirty="0">
                        <a:solidFill>
                          <a:schemeClr val="tx1"/>
                        </a:solidFill>
                        <a:effectLst/>
                      </a:endParaRPr>
                    </a:p>
                  </a:txBody>
                  <a:tcPr marL="68580" marR="68580" marT="0" marB="0" anchor="ctr">
                    <a:noFill/>
                  </a:tcPr>
                </a:tc>
                <a:tc>
                  <a:txBody>
                    <a:bodyPr/>
                    <a:lstStyle/>
                    <a:p>
                      <a:pPr algn="just">
                        <a:lnSpc>
                          <a:spcPct val="115000"/>
                        </a:lnSpc>
                      </a:pPr>
                      <a:r>
                        <a:rPr lang="en-US" sz="1400" dirty="0">
                          <a:solidFill>
                            <a:schemeClr val="tx1"/>
                          </a:solidFill>
                          <a:effectLst/>
                        </a:rPr>
                        <a:t>Campus Residency, Roads, Shrubbery, Bridge of RC</a:t>
                      </a:r>
                      <a:endParaRPr lang="en-US" dirty="0">
                        <a:solidFill>
                          <a:schemeClr val="tx1"/>
                        </a:solidFill>
                        <a:effectLst/>
                      </a:endParaRPr>
                    </a:p>
                  </a:txBody>
                  <a:tcPr marL="68580" marR="68580" marT="0" marB="0" anchor="ctr">
                    <a:noFill/>
                  </a:tcPr>
                </a:tc>
                <a:extLst>
                  <a:ext uri="{0D108BD9-81ED-4DB2-BD59-A6C34878D82A}">
                    <a16:rowId xmlns:a16="http://schemas.microsoft.com/office/drawing/2014/main" val="794283329"/>
                  </a:ext>
                </a:extLst>
              </a:tr>
            </a:tbl>
          </a:graphicData>
        </a:graphic>
      </p:graphicFrame>
    </p:spTree>
    <p:extLst>
      <p:ext uri="{BB962C8B-B14F-4D97-AF65-F5344CB8AC3E}">
        <p14:creationId xmlns:p14="http://schemas.microsoft.com/office/powerpoint/2010/main" val="3376587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9" name="Picture 15">
            <a:extLst>
              <a:ext uri="{FF2B5EF4-FFF2-40B4-BE49-F238E27FC236}">
                <a16:creationId xmlns:a16="http://schemas.microsoft.com/office/drawing/2014/main" id="{DEC2E963-EFEF-41C9-9A23-04416C423E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95"/>
          <a:stretch/>
        </p:blipFill>
        <p:spPr bwMode="auto">
          <a:xfrm>
            <a:off x="0" y="2"/>
            <a:ext cx="12192000"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16">
            <a:extLst>
              <a:ext uri="{FF2B5EF4-FFF2-40B4-BE49-F238E27FC236}">
                <a16:creationId xmlns:a16="http://schemas.microsoft.com/office/drawing/2014/main" id="{0069942E-A508-4074-B775-C797811B3E5D}"/>
              </a:ext>
            </a:extLst>
          </p:cNvPr>
          <p:cNvSpPr txBox="1">
            <a:spLocks noChangeArrowheads="1"/>
          </p:cNvSpPr>
          <p:nvPr/>
        </p:nvSpPr>
        <p:spPr bwMode="auto">
          <a:xfrm>
            <a:off x="2520285" y="5717251"/>
            <a:ext cx="2005474" cy="28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Ahmedabad</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5" name="Text Box 17">
            <a:extLst>
              <a:ext uri="{FF2B5EF4-FFF2-40B4-BE49-F238E27FC236}">
                <a16:creationId xmlns:a16="http://schemas.microsoft.com/office/drawing/2014/main" id="{9D03CC79-98C5-4BB3-94EC-DB0459F1B6E0}"/>
              </a:ext>
            </a:extLst>
          </p:cNvPr>
          <p:cNvSpPr txBox="1">
            <a:spLocks noChangeArrowheads="1"/>
          </p:cNvSpPr>
          <p:nvPr/>
        </p:nvSpPr>
        <p:spPr bwMode="auto">
          <a:xfrm>
            <a:off x="1051790" y="5220687"/>
            <a:ext cx="1025063" cy="28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F0000"/>
                </a:solidFill>
                <a:latin typeface="Calibri"/>
                <a:ea typeface="Calibri" panose="020F0502020204030204" pitchFamily="34" charset="0"/>
                <a:cs typeface="Times New Roman"/>
              </a:rPr>
              <a:t>S</a:t>
            </a:r>
            <a:r>
              <a:rPr kumimoji="0" lang="en-US" altLang="en-US" sz="2000" b="0" i="0" u="none" strike="noStrike" cap="none" normalizeH="0" baseline="0" dirty="0">
                <a:ln>
                  <a:noFill/>
                </a:ln>
                <a:solidFill>
                  <a:srgbClr val="FF0000"/>
                </a:solidFill>
                <a:effectLst/>
                <a:latin typeface="Calibri"/>
                <a:ea typeface="Calibri" panose="020F0502020204030204" pitchFamily="34" charset="0"/>
                <a:cs typeface="Times New Roman"/>
              </a:rPr>
              <a:t>anand</a:t>
            </a:r>
            <a:endParaRPr kumimoji="0" lang="en-US" altLang="en-US" sz="2000" b="0" i="0" u="none" strike="noStrike" cap="none" normalizeH="0" baseline="0" dirty="0">
              <a:ln>
                <a:noFill/>
              </a:ln>
              <a:solidFill>
                <a:schemeClr val="tx1"/>
              </a:solidFill>
              <a:effectLst/>
              <a:latin typeface="Calibri"/>
              <a:cs typeface="Times New Roman"/>
            </a:endParaRPr>
          </a:p>
        </p:txBody>
      </p:sp>
      <p:sp>
        <p:nvSpPr>
          <p:cNvPr id="6" name="Text Box 18">
            <a:extLst>
              <a:ext uri="{FF2B5EF4-FFF2-40B4-BE49-F238E27FC236}">
                <a16:creationId xmlns:a16="http://schemas.microsoft.com/office/drawing/2014/main" id="{C640A8C8-7D58-4BFA-A567-97A2AB88D514}"/>
              </a:ext>
            </a:extLst>
          </p:cNvPr>
          <p:cNvSpPr txBox="1">
            <a:spLocks noChangeArrowheads="1"/>
          </p:cNvSpPr>
          <p:nvPr/>
        </p:nvSpPr>
        <p:spPr bwMode="auto">
          <a:xfrm>
            <a:off x="8470841" y="944258"/>
            <a:ext cx="1918342" cy="28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F0000"/>
                </a:solidFill>
                <a:latin typeface="Calibri"/>
                <a:cs typeface="Times New Roman"/>
              </a:rPr>
              <a:t>Khedbrahma</a:t>
            </a:r>
            <a:endParaRPr kumimoji="0" lang="en-US" altLang="en-US" sz="2000" b="0" i="0" u="none" strike="noStrike" cap="none" normalizeH="0" baseline="0" dirty="0">
              <a:ln>
                <a:noFill/>
              </a:ln>
              <a:solidFill>
                <a:schemeClr val="tx1"/>
              </a:solidFill>
              <a:effectLst/>
              <a:latin typeface="Calibri"/>
              <a:cs typeface="Times New Roman"/>
            </a:endParaRPr>
          </a:p>
        </p:txBody>
      </p:sp>
    </p:spTree>
    <p:extLst>
      <p:ext uri="{BB962C8B-B14F-4D97-AF65-F5344CB8AC3E}">
        <p14:creationId xmlns:p14="http://schemas.microsoft.com/office/powerpoint/2010/main" val="245456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0B834-762D-490C-A3A5-8BF0B31E9D08}"/>
              </a:ext>
            </a:extLst>
          </p:cNvPr>
          <p:cNvPicPr>
            <a:picLocks noChangeAspect="1"/>
          </p:cNvPicPr>
          <p:nvPr/>
        </p:nvPicPr>
        <p:blipFill rotWithShape="1">
          <a:blip r:embed="rId2"/>
          <a:srcRect t="14962" r="-79" b="7357"/>
          <a:stretch/>
        </p:blipFill>
        <p:spPr>
          <a:xfrm>
            <a:off x="0" y="0"/>
            <a:ext cx="12192010" cy="6526410"/>
          </a:xfrm>
          <a:prstGeom prst="rect">
            <a:avLst/>
          </a:prstGeom>
        </p:spPr>
      </p:pic>
    </p:spTree>
    <p:extLst>
      <p:ext uri="{BB962C8B-B14F-4D97-AF65-F5344CB8AC3E}">
        <p14:creationId xmlns:p14="http://schemas.microsoft.com/office/powerpoint/2010/main" val="215127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9B8F-7307-4AD5-838C-9E47379D2C07}"/>
              </a:ext>
            </a:extLst>
          </p:cNvPr>
          <p:cNvSpPr>
            <a:spLocks noGrp="1"/>
          </p:cNvSpPr>
          <p:nvPr>
            <p:ph type="title"/>
          </p:nvPr>
        </p:nvSpPr>
        <p:spPr>
          <a:xfrm>
            <a:off x="838200" y="365125"/>
            <a:ext cx="10515600" cy="464952"/>
          </a:xfrm>
        </p:spPr>
        <p:txBody>
          <a:bodyPr>
            <a:normAutofit fontScale="90000"/>
          </a:bodyPr>
          <a:lstStyle/>
          <a:p>
            <a:pPr algn="ctr"/>
            <a:r>
              <a:rPr lang="en-US" sz="2800" b="1" u="sng" dirty="0">
                <a:solidFill>
                  <a:schemeClr val="accent2"/>
                </a:solidFill>
                <a:latin typeface="Cambria"/>
                <a:cs typeface="Calibri Light"/>
              </a:rPr>
              <a:t>Modelling of Surface Run-Off</a:t>
            </a:r>
            <a:endParaRPr lang="en-US" sz="2800" dirty="0">
              <a:solidFill>
                <a:schemeClr val="accent2"/>
              </a:solidFill>
              <a:latin typeface="Cambria"/>
              <a:cs typeface="Calibri Light"/>
            </a:endParaRPr>
          </a:p>
        </p:txBody>
      </p:sp>
      <p:sp>
        <p:nvSpPr>
          <p:cNvPr id="3" name="Content Placeholder 2">
            <a:extLst>
              <a:ext uri="{FF2B5EF4-FFF2-40B4-BE49-F238E27FC236}">
                <a16:creationId xmlns:a16="http://schemas.microsoft.com/office/drawing/2014/main" id="{D0DAC605-9DFF-4198-BF62-D0631EF446FE}"/>
              </a:ext>
            </a:extLst>
          </p:cNvPr>
          <p:cNvSpPr>
            <a:spLocks noGrp="1"/>
          </p:cNvSpPr>
          <p:nvPr>
            <p:ph idx="1"/>
          </p:nvPr>
        </p:nvSpPr>
        <p:spPr>
          <a:xfrm>
            <a:off x="838200" y="965014"/>
            <a:ext cx="10515600" cy="586161"/>
          </a:xfrm>
        </p:spPr>
        <p:txBody>
          <a:bodyPr vert="horz" lIns="91440" tIns="45720" rIns="91440" bIns="45720" rtlCol="0" anchor="t">
            <a:normAutofit fontScale="92500"/>
          </a:bodyPr>
          <a:lstStyle/>
          <a:p>
            <a:pPr algn="just"/>
            <a:r>
              <a:rPr lang="en-US" sz="1800">
                <a:latin typeface="Garamond"/>
                <a:cs typeface="Calibri"/>
              </a:rPr>
              <a:t>Using the existing data of rainfall for each of the 3 sectors and the corresponding topographical features, we computed Runoff volume for each kind of terrain in each sector, by multiplying the runoff depth with corresponding areas.</a:t>
            </a:r>
            <a:endParaRPr lang="en-US">
              <a:cs typeface="Calibri" panose="020F0502020204030204"/>
            </a:endParaRPr>
          </a:p>
        </p:txBody>
      </p:sp>
      <p:pic>
        <p:nvPicPr>
          <p:cNvPr id="7" name="Picture 7" descr="A screenshot of a cell phone&#10;&#10;Description generated with very high confidence">
            <a:extLst>
              <a:ext uri="{FF2B5EF4-FFF2-40B4-BE49-F238E27FC236}">
                <a16:creationId xmlns:a16="http://schemas.microsoft.com/office/drawing/2014/main" id="{CCCEA871-4511-4058-89BC-FC05B855B2BB}"/>
              </a:ext>
            </a:extLst>
          </p:cNvPr>
          <p:cNvPicPr>
            <a:picLocks noChangeAspect="1"/>
          </p:cNvPicPr>
          <p:nvPr/>
        </p:nvPicPr>
        <p:blipFill>
          <a:blip r:embed="rId2"/>
          <a:stretch>
            <a:fillRect/>
          </a:stretch>
        </p:blipFill>
        <p:spPr>
          <a:xfrm>
            <a:off x="-1929" y="1519826"/>
            <a:ext cx="12195858" cy="5188019"/>
          </a:xfrm>
          <a:prstGeom prst="rect">
            <a:avLst/>
          </a:prstGeom>
        </p:spPr>
      </p:pic>
      <p:sp>
        <p:nvSpPr>
          <p:cNvPr id="12" name="TextBox 11">
            <a:extLst>
              <a:ext uri="{FF2B5EF4-FFF2-40B4-BE49-F238E27FC236}">
                <a16:creationId xmlns:a16="http://schemas.microsoft.com/office/drawing/2014/main" id="{E12763F1-1D53-47B5-A438-F4A3F54F9474}"/>
              </a:ext>
            </a:extLst>
          </p:cNvPr>
          <p:cNvSpPr txBox="1"/>
          <p:nvPr/>
        </p:nvSpPr>
        <p:spPr>
          <a:xfrm>
            <a:off x="5139159" y="14738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Georgia"/>
                <a:cs typeface="Calibri"/>
              </a:rPr>
              <a:t>Ahmedabad</a:t>
            </a:r>
          </a:p>
        </p:txBody>
      </p:sp>
    </p:spTree>
    <p:extLst>
      <p:ext uri="{BB962C8B-B14F-4D97-AF65-F5344CB8AC3E}">
        <p14:creationId xmlns:p14="http://schemas.microsoft.com/office/powerpoint/2010/main" val="3465493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shot of a cell phone&#10;&#10;Description generated with very high confidence">
            <a:extLst>
              <a:ext uri="{FF2B5EF4-FFF2-40B4-BE49-F238E27FC236}">
                <a16:creationId xmlns:a16="http://schemas.microsoft.com/office/drawing/2014/main" id="{69B31079-20D4-4B4E-8018-8B50C21D9A2F}"/>
              </a:ext>
            </a:extLst>
          </p:cNvPr>
          <p:cNvPicPr>
            <a:picLocks noChangeAspect="1"/>
          </p:cNvPicPr>
          <p:nvPr/>
        </p:nvPicPr>
        <p:blipFill>
          <a:blip r:embed="rId2"/>
          <a:stretch>
            <a:fillRect/>
          </a:stretch>
        </p:blipFill>
        <p:spPr>
          <a:xfrm>
            <a:off x="-40908" y="5472"/>
            <a:ext cx="12235892" cy="6854587"/>
          </a:xfrm>
          <a:prstGeom prst="rect">
            <a:avLst/>
          </a:prstGeom>
        </p:spPr>
      </p:pic>
      <p:sp>
        <p:nvSpPr>
          <p:cNvPr id="12" name="TextBox 11">
            <a:extLst>
              <a:ext uri="{FF2B5EF4-FFF2-40B4-BE49-F238E27FC236}">
                <a16:creationId xmlns:a16="http://schemas.microsoft.com/office/drawing/2014/main" id="{E3CE3625-1189-4584-99A4-87E57ED31AD3}"/>
              </a:ext>
            </a:extLst>
          </p:cNvPr>
          <p:cNvSpPr txBox="1"/>
          <p:nvPr/>
        </p:nvSpPr>
        <p:spPr>
          <a:xfrm>
            <a:off x="5544756" y="6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Georgia"/>
                <a:cs typeface="Calibri"/>
              </a:rPr>
              <a:t>Sanand</a:t>
            </a:r>
          </a:p>
        </p:txBody>
      </p:sp>
    </p:spTree>
    <p:extLst>
      <p:ext uri="{BB962C8B-B14F-4D97-AF65-F5344CB8AC3E}">
        <p14:creationId xmlns:p14="http://schemas.microsoft.com/office/powerpoint/2010/main" val="686699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shot of a cell phone&#10;&#10;Description generated with very high confidence">
            <a:extLst>
              <a:ext uri="{FF2B5EF4-FFF2-40B4-BE49-F238E27FC236}">
                <a16:creationId xmlns:a16="http://schemas.microsoft.com/office/drawing/2014/main" id="{AE361451-D82C-4704-BB08-2D04C0A93C73}"/>
              </a:ext>
            </a:extLst>
          </p:cNvPr>
          <p:cNvPicPr>
            <a:picLocks noGrp="1" noChangeAspect="1"/>
          </p:cNvPicPr>
          <p:nvPr>
            <p:ph idx="1"/>
          </p:nvPr>
        </p:nvPicPr>
        <p:blipFill>
          <a:blip r:embed="rId2"/>
          <a:stretch>
            <a:fillRect/>
          </a:stretch>
        </p:blipFill>
        <p:spPr>
          <a:xfrm>
            <a:off x="-123" y="-7032"/>
            <a:ext cx="12192246" cy="6868830"/>
          </a:xfrm>
          <a:prstGeom prst="rect">
            <a:avLst/>
          </a:prstGeom>
        </p:spPr>
      </p:pic>
      <p:sp>
        <p:nvSpPr>
          <p:cNvPr id="10" name="TextBox 9">
            <a:extLst>
              <a:ext uri="{FF2B5EF4-FFF2-40B4-BE49-F238E27FC236}">
                <a16:creationId xmlns:a16="http://schemas.microsoft.com/office/drawing/2014/main" id="{7154A2B5-3921-4A22-BF92-8C8C446E04ED}"/>
              </a:ext>
            </a:extLst>
          </p:cNvPr>
          <p:cNvSpPr txBox="1"/>
          <p:nvPr/>
        </p:nvSpPr>
        <p:spPr>
          <a:xfrm>
            <a:off x="5351362" y="742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Georgia"/>
                <a:cs typeface="Calibri"/>
              </a:rPr>
              <a:t>Khedbrahma</a:t>
            </a:r>
          </a:p>
        </p:txBody>
      </p:sp>
    </p:spTree>
    <p:extLst>
      <p:ext uri="{BB962C8B-B14F-4D97-AF65-F5344CB8AC3E}">
        <p14:creationId xmlns:p14="http://schemas.microsoft.com/office/powerpoint/2010/main" val="2095199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794243B8-1D5A-458B-8636-F35089EAD34A}"/>
              </a:ext>
            </a:extLst>
          </p:cNvPr>
          <p:cNvPicPr>
            <a:picLocks noChangeAspect="1"/>
          </p:cNvPicPr>
          <p:nvPr/>
        </p:nvPicPr>
        <p:blipFill>
          <a:blip r:embed="rId2"/>
          <a:stretch>
            <a:fillRect/>
          </a:stretch>
        </p:blipFill>
        <p:spPr>
          <a:xfrm>
            <a:off x="-1929" y="1471597"/>
            <a:ext cx="12195858" cy="5429159"/>
          </a:xfrm>
          <a:prstGeom prst="rect">
            <a:avLst/>
          </a:prstGeom>
        </p:spPr>
      </p:pic>
      <p:sp>
        <p:nvSpPr>
          <p:cNvPr id="7" name="Content Placeholder 2">
            <a:extLst>
              <a:ext uri="{FF2B5EF4-FFF2-40B4-BE49-F238E27FC236}">
                <a16:creationId xmlns:a16="http://schemas.microsoft.com/office/drawing/2014/main" id="{4D613147-3DF0-4DAB-A3E9-4DA2291EC4B7}"/>
              </a:ext>
            </a:extLst>
          </p:cNvPr>
          <p:cNvSpPr>
            <a:spLocks noGrp="1"/>
          </p:cNvSpPr>
          <p:nvPr>
            <p:ph idx="1"/>
          </p:nvPr>
        </p:nvSpPr>
        <p:spPr>
          <a:xfrm>
            <a:off x="838200" y="376634"/>
            <a:ext cx="10515600" cy="586161"/>
          </a:xfrm>
        </p:spPr>
        <p:txBody>
          <a:bodyPr vert="horz" lIns="91440" tIns="45720" rIns="91440" bIns="45720" rtlCol="0" anchor="t">
            <a:normAutofit fontScale="85000" lnSpcReduction="10000"/>
          </a:bodyPr>
          <a:lstStyle/>
          <a:p>
            <a:pPr marL="0" indent="0" algn="ctr">
              <a:buNone/>
            </a:pPr>
            <a:r>
              <a:rPr lang="en-US" sz="1800" b="1">
                <a:latin typeface="Garamond"/>
                <a:cs typeface="Calibri"/>
              </a:rPr>
              <a:t>Using the predicted data of rainfall for each of the 3 sectors and the corresponding topographical features, we computed Runoff volume for each kind of terrain in each sector, by multiplying the runoff depth with corresponding areas.</a:t>
            </a:r>
            <a:endParaRPr lang="en-US" b="1">
              <a:cs typeface="Calibri" panose="020F0502020204030204"/>
            </a:endParaRPr>
          </a:p>
        </p:txBody>
      </p:sp>
      <p:sp>
        <p:nvSpPr>
          <p:cNvPr id="8" name="TextBox 7">
            <a:extLst>
              <a:ext uri="{FF2B5EF4-FFF2-40B4-BE49-F238E27FC236}">
                <a16:creationId xmlns:a16="http://schemas.microsoft.com/office/drawing/2014/main" id="{65C9D3A0-E7A2-4FDF-8BB6-FC27097F5954}"/>
              </a:ext>
            </a:extLst>
          </p:cNvPr>
          <p:cNvSpPr txBox="1"/>
          <p:nvPr/>
        </p:nvSpPr>
        <p:spPr>
          <a:xfrm>
            <a:off x="5100577" y="10397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Georgia"/>
                <a:cs typeface="Calibri"/>
              </a:rPr>
              <a:t>Ahmedabad</a:t>
            </a:r>
          </a:p>
        </p:txBody>
      </p:sp>
    </p:spTree>
    <p:extLst>
      <p:ext uri="{BB962C8B-B14F-4D97-AF65-F5344CB8AC3E}">
        <p14:creationId xmlns:p14="http://schemas.microsoft.com/office/powerpoint/2010/main" val="2545688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C60B22-A1D5-435D-96B4-5B65CD26B09D}"/>
              </a:ext>
            </a:extLst>
          </p:cNvPr>
          <p:cNvSpPr txBox="1"/>
          <p:nvPr/>
        </p:nvSpPr>
        <p:spPr>
          <a:xfrm>
            <a:off x="3105150" y="104775"/>
            <a:ext cx="58102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accent2"/>
                </a:solidFill>
                <a:latin typeface="Cambria"/>
                <a:cs typeface="Calibri"/>
              </a:rPr>
              <a:t>Introduction to Hydrological Cycle</a:t>
            </a:r>
            <a:endParaRPr lang="en-US" sz="2800" b="1" dirty="0">
              <a:solidFill>
                <a:schemeClr val="accent2"/>
              </a:solidFill>
              <a:latin typeface="Cambria"/>
            </a:endParaRPr>
          </a:p>
        </p:txBody>
      </p:sp>
      <p:sp>
        <p:nvSpPr>
          <p:cNvPr id="3" name="TextBox 2">
            <a:extLst>
              <a:ext uri="{FF2B5EF4-FFF2-40B4-BE49-F238E27FC236}">
                <a16:creationId xmlns:a16="http://schemas.microsoft.com/office/drawing/2014/main" id="{FD9142D8-B472-41D9-B8D7-28535BA5785E}"/>
              </a:ext>
            </a:extLst>
          </p:cNvPr>
          <p:cNvSpPr txBox="1"/>
          <p:nvPr/>
        </p:nvSpPr>
        <p:spPr>
          <a:xfrm>
            <a:off x="523875" y="723900"/>
            <a:ext cx="109347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bg2">
                    <a:lumMod val="10000"/>
                  </a:schemeClr>
                </a:solidFill>
                <a:latin typeface="Garamond"/>
              </a:rPr>
              <a:t>Hydrological cycle describes the continuous movement of </a:t>
            </a:r>
            <a:r>
              <a:rPr lang="en-US">
                <a:latin typeface="Garamond"/>
              </a:rPr>
              <a:t>water </a:t>
            </a:r>
            <a:r>
              <a:rPr lang="en-US">
                <a:solidFill>
                  <a:schemeClr val="bg2">
                    <a:lumMod val="10000"/>
                  </a:schemeClr>
                </a:solidFill>
                <a:latin typeface="Garamond"/>
              </a:rPr>
              <a:t>on, above and below the surface of the Earth. It is one that shapes the rate of growth and determines the nature of lifeforms pertaining to an ecosystem.  It majorly consists of:</a:t>
            </a:r>
          </a:p>
          <a:p>
            <a:pPr algn="just"/>
            <a:r>
              <a:rPr lang="en-US">
                <a:solidFill>
                  <a:schemeClr val="bg2">
                    <a:lumMod val="10000"/>
                  </a:schemeClr>
                </a:solidFill>
                <a:latin typeface="Garamond"/>
                <a:cs typeface="Calibri" panose="020F0502020204030204"/>
              </a:rPr>
              <a:t>1) Precipitation</a:t>
            </a:r>
          </a:p>
          <a:p>
            <a:pPr algn="just"/>
            <a:r>
              <a:rPr lang="en-US">
                <a:solidFill>
                  <a:schemeClr val="bg2">
                    <a:lumMod val="10000"/>
                  </a:schemeClr>
                </a:solidFill>
                <a:latin typeface="Garamond"/>
                <a:cs typeface="Calibri" panose="020F0502020204030204"/>
              </a:rPr>
              <a:t>2) Surface Runoff</a:t>
            </a:r>
          </a:p>
          <a:p>
            <a:pPr algn="just"/>
            <a:r>
              <a:rPr lang="en-US">
                <a:solidFill>
                  <a:schemeClr val="bg2">
                    <a:lumMod val="10000"/>
                  </a:schemeClr>
                </a:solidFill>
                <a:latin typeface="Garamond"/>
                <a:cs typeface="Calibri" panose="020F0502020204030204"/>
              </a:rPr>
              <a:t>3) Lateral Subsurface Flow</a:t>
            </a:r>
          </a:p>
          <a:p>
            <a:pPr algn="just"/>
            <a:r>
              <a:rPr lang="en-US">
                <a:solidFill>
                  <a:schemeClr val="bg2">
                    <a:lumMod val="10000"/>
                  </a:schemeClr>
                </a:solidFill>
                <a:latin typeface="Garamond"/>
                <a:cs typeface="Calibri" panose="020F0502020204030204"/>
              </a:rPr>
              <a:t>4) Evaporation</a:t>
            </a:r>
          </a:p>
          <a:p>
            <a:pPr algn="just"/>
            <a:r>
              <a:rPr lang="en-US">
                <a:solidFill>
                  <a:schemeClr val="bg2">
                    <a:lumMod val="10000"/>
                  </a:schemeClr>
                </a:solidFill>
                <a:latin typeface="Garamond"/>
                <a:cs typeface="Calibri" panose="020F0502020204030204"/>
              </a:rPr>
              <a:t>5) Transpiration and Plants Uptake</a:t>
            </a:r>
          </a:p>
          <a:p>
            <a:pPr algn="just"/>
            <a:r>
              <a:rPr lang="en-US">
                <a:solidFill>
                  <a:schemeClr val="bg2">
                    <a:lumMod val="10000"/>
                  </a:schemeClr>
                </a:solidFill>
                <a:latin typeface="Garamond"/>
                <a:cs typeface="Calibri" panose="020F0502020204030204"/>
              </a:rPr>
              <a:t>6) Percolation</a:t>
            </a:r>
          </a:p>
        </p:txBody>
      </p:sp>
      <p:pic>
        <p:nvPicPr>
          <p:cNvPr id="5" name="Picture 5" descr="A screenshot of a cell phone&#10;&#10;Description generated with very high confidence">
            <a:extLst>
              <a:ext uri="{FF2B5EF4-FFF2-40B4-BE49-F238E27FC236}">
                <a16:creationId xmlns:a16="http://schemas.microsoft.com/office/drawing/2014/main" id="{4E3736E4-0004-46E8-80E9-4A2624FAE756}"/>
              </a:ext>
            </a:extLst>
          </p:cNvPr>
          <p:cNvPicPr>
            <a:picLocks noChangeAspect="1"/>
          </p:cNvPicPr>
          <p:nvPr/>
        </p:nvPicPr>
        <p:blipFill>
          <a:blip r:embed="rId2"/>
          <a:stretch>
            <a:fillRect/>
          </a:stretch>
        </p:blipFill>
        <p:spPr>
          <a:xfrm>
            <a:off x="3698193" y="3295751"/>
            <a:ext cx="4627386" cy="2643617"/>
          </a:xfrm>
          <a:prstGeom prst="rect">
            <a:avLst/>
          </a:prstGeom>
        </p:spPr>
      </p:pic>
      <p:sp>
        <p:nvSpPr>
          <p:cNvPr id="6" name="TextBox 5">
            <a:extLst>
              <a:ext uri="{FF2B5EF4-FFF2-40B4-BE49-F238E27FC236}">
                <a16:creationId xmlns:a16="http://schemas.microsoft.com/office/drawing/2014/main" id="{208BC9CD-5E85-442C-AF5B-EEC91AE6B699}"/>
              </a:ext>
            </a:extLst>
          </p:cNvPr>
          <p:cNvSpPr txBox="1"/>
          <p:nvPr/>
        </p:nvSpPr>
        <p:spPr>
          <a:xfrm>
            <a:off x="2686050" y="2924175"/>
            <a:ext cx="66008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The hydrological cycle's essence lies in the Water Balance Equation</a:t>
            </a:r>
          </a:p>
        </p:txBody>
      </p:sp>
      <p:sp>
        <p:nvSpPr>
          <p:cNvPr id="7" name="TextBox 6">
            <a:extLst>
              <a:ext uri="{FF2B5EF4-FFF2-40B4-BE49-F238E27FC236}">
                <a16:creationId xmlns:a16="http://schemas.microsoft.com/office/drawing/2014/main" id="{53939AAD-6C98-4361-8021-100AFD7D2CF4}"/>
              </a:ext>
            </a:extLst>
          </p:cNvPr>
          <p:cNvSpPr txBox="1"/>
          <p:nvPr/>
        </p:nvSpPr>
        <p:spPr>
          <a:xfrm>
            <a:off x="438150" y="6038850"/>
            <a:ext cx="116776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aramond"/>
                <a:cs typeface="Calibri"/>
              </a:rPr>
              <a:t>The aim of today's presentation is to model the hydrological cycle. The objective being, with the information, we would be able to implement best rainwater management practices at DA-IICT.</a:t>
            </a:r>
          </a:p>
        </p:txBody>
      </p:sp>
    </p:spTree>
    <p:extLst>
      <p:ext uri="{BB962C8B-B14F-4D97-AF65-F5344CB8AC3E}">
        <p14:creationId xmlns:p14="http://schemas.microsoft.com/office/powerpoint/2010/main" val="3011430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282FDC26-C5B5-499A-A2A4-91C34596FA05}"/>
              </a:ext>
            </a:extLst>
          </p:cNvPr>
          <p:cNvPicPr>
            <a:picLocks noChangeAspect="1"/>
          </p:cNvPicPr>
          <p:nvPr/>
        </p:nvPicPr>
        <p:blipFill>
          <a:blip r:embed="rId2"/>
          <a:stretch>
            <a:fillRect/>
          </a:stretch>
        </p:blipFill>
        <p:spPr>
          <a:xfrm>
            <a:off x="-1929" y="-4174"/>
            <a:ext cx="12195858" cy="6866348"/>
          </a:xfrm>
          <a:prstGeom prst="rect">
            <a:avLst/>
          </a:prstGeom>
        </p:spPr>
      </p:pic>
      <p:sp>
        <p:nvSpPr>
          <p:cNvPr id="5" name="TextBox 4">
            <a:extLst>
              <a:ext uri="{FF2B5EF4-FFF2-40B4-BE49-F238E27FC236}">
                <a16:creationId xmlns:a16="http://schemas.microsoft.com/office/drawing/2014/main" id="{3A28C773-77E1-4C32-9616-D97C520E314E}"/>
              </a:ext>
            </a:extLst>
          </p:cNvPr>
          <p:cNvSpPr txBox="1"/>
          <p:nvPr/>
        </p:nvSpPr>
        <p:spPr>
          <a:xfrm>
            <a:off x="5582856" y="77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Georgia"/>
                <a:cs typeface="Calibri"/>
              </a:rPr>
              <a:t>Sanand</a:t>
            </a:r>
          </a:p>
        </p:txBody>
      </p:sp>
    </p:spTree>
    <p:extLst>
      <p:ext uri="{BB962C8B-B14F-4D97-AF65-F5344CB8AC3E}">
        <p14:creationId xmlns:p14="http://schemas.microsoft.com/office/powerpoint/2010/main" val="23133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generated with high confidence">
            <a:extLst>
              <a:ext uri="{FF2B5EF4-FFF2-40B4-BE49-F238E27FC236}">
                <a16:creationId xmlns:a16="http://schemas.microsoft.com/office/drawing/2014/main" id="{22CC08D3-06A5-4CA6-87F8-A6AABCF9DBFB}"/>
              </a:ext>
            </a:extLst>
          </p:cNvPr>
          <p:cNvPicPr>
            <a:picLocks noChangeAspect="1"/>
          </p:cNvPicPr>
          <p:nvPr/>
        </p:nvPicPr>
        <p:blipFill>
          <a:blip r:embed="rId2"/>
          <a:stretch>
            <a:fillRect/>
          </a:stretch>
        </p:blipFill>
        <p:spPr>
          <a:xfrm>
            <a:off x="-1929" y="5471"/>
            <a:ext cx="12195858" cy="6856703"/>
          </a:xfrm>
          <a:prstGeom prst="rect">
            <a:avLst/>
          </a:prstGeom>
        </p:spPr>
      </p:pic>
      <p:sp>
        <p:nvSpPr>
          <p:cNvPr id="7" name="TextBox 6">
            <a:extLst>
              <a:ext uri="{FF2B5EF4-FFF2-40B4-BE49-F238E27FC236}">
                <a16:creationId xmlns:a16="http://schemas.microsoft.com/office/drawing/2014/main" id="{17B2A1F6-E5F1-427F-977A-1CEB7A4EF6E6}"/>
              </a:ext>
            </a:extLst>
          </p:cNvPr>
          <p:cNvSpPr txBox="1"/>
          <p:nvPr/>
        </p:nvSpPr>
        <p:spPr>
          <a:xfrm>
            <a:off x="5256112" y="552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Georgia"/>
                <a:cs typeface="Calibri"/>
              </a:rPr>
              <a:t>Khedbrahma</a:t>
            </a:r>
          </a:p>
        </p:txBody>
      </p:sp>
    </p:spTree>
    <p:extLst>
      <p:ext uri="{BB962C8B-B14F-4D97-AF65-F5344CB8AC3E}">
        <p14:creationId xmlns:p14="http://schemas.microsoft.com/office/powerpoint/2010/main" val="3023448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C2A8-B626-4A0D-93DE-B87C923C19C6}"/>
              </a:ext>
            </a:extLst>
          </p:cNvPr>
          <p:cNvSpPr>
            <a:spLocks noGrp="1"/>
          </p:cNvSpPr>
          <p:nvPr>
            <p:ph type="title"/>
          </p:nvPr>
        </p:nvSpPr>
        <p:spPr>
          <a:xfrm>
            <a:off x="962025" y="1136650"/>
            <a:ext cx="10515600" cy="1325563"/>
          </a:xfrm>
        </p:spPr>
        <p:txBody>
          <a:bodyPr>
            <a:normAutofit/>
          </a:bodyPr>
          <a:lstStyle/>
          <a:p>
            <a:pPr algn="ctr"/>
            <a:r>
              <a:rPr lang="en-US" sz="3200" b="1" dirty="0">
                <a:solidFill>
                  <a:schemeClr val="accent2"/>
                </a:solidFill>
                <a:latin typeface="Cambria"/>
                <a:cs typeface="Calibri Light"/>
              </a:rPr>
              <a:t>Modelling the flow of Surface Runoff</a:t>
            </a:r>
            <a:endParaRPr lang="en-US" sz="3200" b="1" dirty="0">
              <a:solidFill>
                <a:schemeClr val="accent2"/>
              </a:solidFill>
              <a:latin typeface="Cambria"/>
            </a:endParaRPr>
          </a:p>
        </p:txBody>
      </p:sp>
      <p:sp>
        <p:nvSpPr>
          <p:cNvPr id="3" name="Content Placeholder 2">
            <a:extLst>
              <a:ext uri="{FF2B5EF4-FFF2-40B4-BE49-F238E27FC236}">
                <a16:creationId xmlns:a16="http://schemas.microsoft.com/office/drawing/2014/main" id="{173DFDC9-C171-423D-BE97-804D59693355}"/>
              </a:ext>
            </a:extLst>
          </p:cNvPr>
          <p:cNvSpPr>
            <a:spLocks noGrp="1"/>
          </p:cNvSpPr>
          <p:nvPr>
            <p:ph idx="1"/>
          </p:nvPr>
        </p:nvSpPr>
        <p:spPr>
          <a:xfrm>
            <a:off x="800100" y="2568575"/>
            <a:ext cx="10839450" cy="4475163"/>
          </a:xfrm>
        </p:spPr>
        <p:txBody>
          <a:bodyPr vert="horz" lIns="91440" tIns="45720" rIns="91440" bIns="45720" rtlCol="0" anchor="t">
            <a:normAutofit/>
          </a:bodyPr>
          <a:lstStyle/>
          <a:p>
            <a:pPr algn="just"/>
            <a:r>
              <a:rPr lang="en-US" sz="2000">
                <a:latin typeface="Garamond"/>
                <a:cs typeface="Calibri"/>
              </a:rPr>
              <a:t>Having obtained the runoff depth, we obtained the volume of water runoff from each sector. Now, the water doesn’t run away uniformly, rather there is a formation of streams, which transports the water. </a:t>
            </a:r>
            <a:endParaRPr lang="en-US" sz="2000">
              <a:latin typeface="Garamond"/>
            </a:endParaRPr>
          </a:p>
          <a:p>
            <a:pPr algn="just"/>
            <a:r>
              <a:rPr lang="en-US" sz="2000">
                <a:latin typeface="Garamond"/>
                <a:cs typeface="Calibri"/>
              </a:rPr>
              <a:t>The runoff from various regions, lead to formation of streams. These streams form higher order streams and hence we get a network. There is an outflow point, I.e., a watershed region, where all the water goes through. We found out the direction of flow, by plotting a contour of the campus, using its elevation profile. </a:t>
            </a:r>
          </a:p>
          <a:p>
            <a:pPr lvl="1" algn="just"/>
            <a:r>
              <a:rPr lang="en-US" sz="1800">
                <a:latin typeface="Garamond"/>
                <a:cs typeface="Calibri"/>
              </a:rPr>
              <a:t>The elevation data as a function of latitude and longitude was obtained from Google Earth. The digital elevation model (DEM) was done using Surfer software.</a:t>
            </a:r>
            <a:endParaRPr lang="en-US" sz="1800">
              <a:latin typeface="Garamond"/>
            </a:endParaRPr>
          </a:p>
          <a:p>
            <a:pPr marL="0" indent="0" algn="just">
              <a:buNone/>
            </a:pPr>
            <a:endParaRPr lang="en-US" sz="2000">
              <a:latin typeface="Garamond"/>
              <a:cs typeface="Calibri"/>
            </a:endParaRPr>
          </a:p>
          <a:p>
            <a:pPr algn="just"/>
            <a:endParaRPr lang="en-US" sz="2000">
              <a:latin typeface="Garamond"/>
              <a:cs typeface="Calibri"/>
            </a:endParaRPr>
          </a:p>
        </p:txBody>
      </p:sp>
    </p:spTree>
    <p:extLst>
      <p:ext uri="{BB962C8B-B14F-4D97-AF65-F5344CB8AC3E}">
        <p14:creationId xmlns:p14="http://schemas.microsoft.com/office/powerpoint/2010/main" val="2938002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DB31A17-5E9B-4659-92C7-83CD558EAB4C}"/>
              </a:ext>
            </a:extLst>
          </p:cNvPr>
          <p:cNvPicPr>
            <a:picLocks noGrp="1" noChangeAspect="1"/>
          </p:cNvPicPr>
          <p:nvPr>
            <p:ph idx="1"/>
          </p:nvPr>
        </p:nvPicPr>
        <p:blipFill>
          <a:blip r:embed="rId2"/>
          <a:stretch>
            <a:fillRect/>
          </a:stretch>
        </p:blipFill>
        <p:spPr>
          <a:xfrm rot="5400000">
            <a:off x="2720178" y="-825097"/>
            <a:ext cx="6844480" cy="8492662"/>
          </a:xfrm>
          <a:prstGeom prst="rect">
            <a:avLst/>
          </a:prstGeom>
        </p:spPr>
      </p:pic>
    </p:spTree>
    <p:extLst>
      <p:ext uri="{BB962C8B-B14F-4D97-AF65-F5344CB8AC3E}">
        <p14:creationId xmlns:p14="http://schemas.microsoft.com/office/powerpoint/2010/main" val="2871078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55D5-3CA6-4251-B944-1D4FE49EA065}"/>
              </a:ext>
            </a:extLst>
          </p:cNvPr>
          <p:cNvSpPr>
            <a:spLocks noGrp="1"/>
          </p:cNvSpPr>
          <p:nvPr>
            <p:ph type="title"/>
          </p:nvPr>
        </p:nvSpPr>
        <p:spPr>
          <a:xfrm>
            <a:off x="838200" y="365125"/>
            <a:ext cx="10134600" cy="1144588"/>
          </a:xfrm>
        </p:spPr>
        <p:txBody>
          <a:bodyPr>
            <a:normAutofit/>
          </a:bodyPr>
          <a:lstStyle/>
          <a:p>
            <a:pPr algn="just"/>
            <a:r>
              <a:rPr lang="en-US" sz="2000">
                <a:latin typeface="Garamond"/>
                <a:cs typeface="Calibri Light"/>
              </a:rPr>
              <a:t>Finally, by approximating and joining the vectors of the flows, we obtain the network of streams of runoff in DA-IICT. This helps to determine the watershed regions, so that conservation practices can be applied at the appropriate locations.</a:t>
            </a:r>
            <a:endParaRPr lang="en-US" sz="2000">
              <a:latin typeface="Garamond"/>
            </a:endParaRPr>
          </a:p>
        </p:txBody>
      </p:sp>
      <p:pic>
        <p:nvPicPr>
          <p:cNvPr id="12" name="Picture 12">
            <a:extLst>
              <a:ext uri="{FF2B5EF4-FFF2-40B4-BE49-F238E27FC236}">
                <a16:creationId xmlns:a16="http://schemas.microsoft.com/office/drawing/2014/main" id="{4A022DDE-BEB3-4CC3-BE50-F066050A2898}"/>
              </a:ext>
            </a:extLst>
          </p:cNvPr>
          <p:cNvPicPr>
            <a:picLocks noGrp="1" noChangeAspect="1"/>
          </p:cNvPicPr>
          <p:nvPr>
            <p:ph idx="1"/>
          </p:nvPr>
        </p:nvPicPr>
        <p:blipFill>
          <a:blip r:embed="rId2"/>
          <a:stretch>
            <a:fillRect/>
          </a:stretch>
        </p:blipFill>
        <p:spPr>
          <a:xfrm>
            <a:off x="1840022" y="1517423"/>
            <a:ext cx="8125736" cy="4717221"/>
          </a:xfrm>
          <a:prstGeom prst="rect">
            <a:avLst/>
          </a:prstGeom>
        </p:spPr>
      </p:pic>
      <p:sp>
        <p:nvSpPr>
          <p:cNvPr id="15" name="TextBox 14">
            <a:extLst>
              <a:ext uri="{FF2B5EF4-FFF2-40B4-BE49-F238E27FC236}">
                <a16:creationId xmlns:a16="http://schemas.microsoft.com/office/drawing/2014/main" id="{FDF8AA25-078D-4178-840D-1A8FE5F80E8D}"/>
              </a:ext>
            </a:extLst>
          </p:cNvPr>
          <p:cNvSpPr txBox="1"/>
          <p:nvPr/>
        </p:nvSpPr>
        <p:spPr>
          <a:xfrm>
            <a:off x="3590925" y="6343650"/>
            <a:ext cx="4619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The Runoff stream-flow network in DA-IICT</a:t>
            </a:r>
            <a:endParaRPr lang="en-US">
              <a:cs typeface="Calibri" panose="020F0502020204030204"/>
            </a:endParaRPr>
          </a:p>
        </p:txBody>
      </p:sp>
    </p:spTree>
    <p:extLst>
      <p:ext uri="{BB962C8B-B14F-4D97-AF65-F5344CB8AC3E}">
        <p14:creationId xmlns:p14="http://schemas.microsoft.com/office/powerpoint/2010/main" val="198011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FC8A-BF27-4A5B-98DA-CDEA107372EC}"/>
              </a:ext>
            </a:extLst>
          </p:cNvPr>
          <p:cNvSpPr>
            <a:spLocks noGrp="1"/>
          </p:cNvSpPr>
          <p:nvPr>
            <p:ph type="title"/>
          </p:nvPr>
        </p:nvSpPr>
        <p:spPr/>
        <p:txBody>
          <a:bodyPr>
            <a:normAutofit/>
          </a:bodyPr>
          <a:lstStyle/>
          <a:p>
            <a:pPr algn="ctr"/>
            <a:r>
              <a:rPr lang="en-US" sz="3200" b="1" dirty="0">
                <a:solidFill>
                  <a:schemeClr val="accent2"/>
                </a:solidFill>
                <a:latin typeface="Cambria"/>
                <a:cs typeface="Calibri Light"/>
              </a:rPr>
              <a:t>Introduction to the Project</a:t>
            </a:r>
            <a:endParaRPr lang="en-US" sz="3200" b="1" dirty="0">
              <a:solidFill>
                <a:schemeClr val="accent2"/>
              </a:solidFill>
              <a:latin typeface="Cambria"/>
            </a:endParaRPr>
          </a:p>
        </p:txBody>
      </p:sp>
      <p:sp>
        <p:nvSpPr>
          <p:cNvPr id="3" name="Content Placeholder 2">
            <a:extLst>
              <a:ext uri="{FF2B5EF4-FFF2-40B4-BE49-F238E27FC236}">
                <a16:creationId xmlns:a16="http://schemas.microsoft.com/office/drawing/2014/main" id="{1BD6972F-BCBB-494B-AF64-14E470D94A71}"/>
              </a:ext>
            </a:extLst>
          </p:cNvPr>
          <p:cNvSpPr>
            <a:spLocks noGrp="1"/>
          </p:cNvSpPr>
          <p:nvPr>
            <p:ph idx="1"/>
          </p:nvPr>
        </p:nvSpPr>
        <p:spPr>
          <a:xfrm>
            <a:off x="771525" y="1235075"/>
            <a:ext cx="10648950" cy="4398963"/>
          </a:xfrm>
        </p:spPr>
        <p:txBody>
          <a:bodyPr vert="horz" lIns="91440" tIns="45720" rIns="91440" bIns="45720" rtlCol="0" anchor="t">
            <a:normAutofit/>
          </a:bodyPr>
          <a:lstStyle/>
          <a:p>
            <a:pPr marL="0" indent="0" algn="just">
              <a:buNone/>
            </a:pPr>
            <a:endParaRPr lang="en-US" sz="1800">
              <a:solidFill>
                <a:schemeClr val="bg2">
                  <a:lumMod val="10000"/>
                </a:schemeClr>
              </a:solidFill>
              <a:latin typeface="Garamond"/>
              <a:cs typeface="Calibri"/>
            </a:endParaRPr>
          </a:p>
          <a:p>
            <a:pPr algn="just"/>
            <a:r>
              <a:rPr lang="en-US" sz="1800">
                <a:solidFill>
                  <a:schemeClr val="bg2">
                    <a:lumMod val="10000"/>
                  </a:schemeClr>
                </a:solidFill>
                <a:latin typeface="Garamond"/>
                <a:cs typeface="Calibri"/>
              </a:rPr>
              <a:t>In this project, we model Surface Runoff in Hydrological Cycle, DA-IICT.</a:t>
            </a:r>
          </a:p>
          <a:p>
            <a:pPr algn="just"/>
            <a:r>
              <a:rPr lang="en-US" sz="1800">
                <a:solidFill>
                  <a:schemeClr val="bg2">
                    <a:lumMod val="10000"/>
                  </a:schemeClr>
                </a:solidFill>
                <a:latin typeface="Garamond"/>
                <a:cs typeface="Calibri"/>
              </a:rPr>
              <a:t>The Surface Water runoff - generation process, is</a:t>
            </a:r>
            <a:r>
              <a:rPr lang="en-US" sz="1800" b="1">
                <a:solidFill>
                  <a:schemeClr val="bg2">
                    <a:lumMod val="10000"/>
                  </a:schemeClr>
                </a:solidFill>
                <a:latin typeface="Garamond"/>
                <a:cs typeface="Calibri"/>
              </a:rPr>
              <a:t> highly complex, nonlinear, dynamic in nature, and is affected by many interrelated physical factors.</a:t>
            </a:r>
            <a:r>
              <a:rPr lang="en-US" sz="1800">
                <a:solidFill>
                  <a:schemeClr val="bg2">
                    <a:lumMod val="10000"/>
                  </a:schemeClr>
                </a:solidFill>
                <a:latin typeface="Garamond"/>
                <a:cs typeface="Calibri"/>
              </a:rPr>
              <a:t> Further, the temporally and spatially variable nature of these factors, causes more uncertainty in the parameterization of the model. </a:t>
            </a:r>
            <a:endParaRPr lang="en-US">
              <a:solidFill>
                <a:schemeClr val="bg2">
                  <a:lumMod val="10000"/>
                </a:schemeClr>
              </a:solidFill>
              <a:cs typeface="Calibri"/>
            </a:endParaRPr>
          </a:p>
          <a:p>
            <a:pPr algn="just"/>
            <a:r>
              <a:rPr lang="en-US" sz="1800">
                <a:latin typeface="Garamond"/>
                <a:cs typeface="Calibri"/>
              </a:rPr>
              <a:t>Surface runoff is a major component of the water cycle. It is the primary agent in soil erosion by water. This type of runoff appears in the hydrograph after the initial demands of interception, infiltration, and surface storage have been satisfied. It is our aim to minimize the surface runoff in DA-IICT.</a:t>
            </a:r>
            <a:endParaRPr lang="en-US" sz="1800">
              <a:solidFill>
                <a:schemeClr val="bg2">
                  <a:lumMod val="10000"/>
                </a:schemeClr>
              </a:solidFill>
              <a:latin typeface="Garamond"/>
              <a:cs typeface="Calibri"/>
            </a:endParaRPr>
          </a:p>
          <a:p>
            <a:pPr algn="just"/>
            <a:r>
              <a:rPr lang="en-US" sz="1800">
                <a:latin typeface="Garamond"/>
                <a:cs typeface="Calibri"/>
              </a:rPr>
              <a:t>SWRRB stands for Simulator for Water resources in rural basins, which is such a model, that was developed for simulating hydrological and related processes. This model was developed to mathematically simulate various factions of the hydrological cycle. </a:t>
            </a:r>
          </a:p>
          <a:p>
            <a:pPr algn="just"/>
            <a:r>
              <a:rPr lang="en-US" sz="1800" b="1">
                <a:latin typeface="Garamond"/>
                <a:cs typeface="Calibri"/>
              </a:rPr>
              <a:t>Surface Runoff</a:t>
            </a:r>
            <a:r>
              <a:rPr lang="en-US" sz="1800">
                <a:latin typeface="Garamond"/>
                <a:cs typeface="Calibri"/>
              </a:rPr>
              <a:t> is modelled using one specific technique that is part of the SWRRB Model, called the </a:t>
            </a:r>
            <a:r>
              <a:rPr lang="en-US" sz="1800" b="1">
                <a:latin typeface="Garamond"/>
                <a:cs typeface="Calibri"/>
              </a:rPr>
              <a:t>Curve Number Technique. </a:t>
            </a:r>
            <a:r>
              <a:rPr lang="en-US" sz="1800">
                <a:latin typeface="Garamond"/>
                <a:cs typeface="Calibri"/>
              </a:rPr>
              <a:t>The curve number </a:t>
            </a:r>
            <a:r>
              <a:rPr lang="en-US" sz="1800" b="1">
                <a:latin typeface="Garamond"/>
                <a:cs typeface="Calibri"/>
              </a:rPr>
              <a:t>technique relates runoff to soil type, land use and management practices. </a:t>
            </a:r>
            <a:r>
              <a:rPr lang="en-US" sz="1800">
                <a:latin typeface="Garamond"/>
                <a:cs typeface="Calibri"/>
              </a:rPr>
              <a:t>It is also reliable and computationally efficient.</a:t>
            </a:r>
          </a:p>
          <a:p>
            <a:pPr algn="just"/>
            <a:endParaRPr lang="en-US" sz="1800">
              <a:latin typeface="Garamond"/>
              <a:cs typeface="Calibri"/>
            </a:endParaRPr>
          </a:p>
        </p:txBody>
      </p:sp>
    </p:spTree>
    <p:extLst>
      <p:ext uri="{BB962C8B-B14F-4D97-AF65-F5344CB8AC3E}">
        <p14:creationId xmlns:p14="http://schemas.microsoft.com/office/powerpoint/2010/main" val="3081143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5B66-2189-47F6-86E4-F2205A6D75F6}"/>
              </a:ext>
            </a:extLst>
          </p:cNvPr>
          <p:cNvSpPr>
            <a:spLocks noGrp="1"/>
          </p:cNvSpPr>
          <p:nvPr>
            <p:ph type="title"/>
          </p:nvPr>
        </p:nvSpPr>
        <p:spPr>
          <a:xfrm>
            <a:off x="838200" y="365125"/>
            <a:ext cx="10515600" cy="473916"/>
          </a:xfrm>
        </p:spPr>
        <p:txBody>
          <a:bodyPr>
            <a:normAutofit fontScale="90000"/>
          </a:bodyPr>
          <a:lstStyle/>
          <a:p>
            <a:pPr algn="ctr"/>
            <a:r>
              <a:rPr lang="en-US" sz="2800" b="1" u="sng" dirty="0">
                <a:solidFill>
                  <a:schemeClr val="accent2"/>
                </a:solidFill>
                <a:latin typeface="Cambria"/>
                <a:cs typeface="Calibri Light"/>
              </a:rPr>
              <a:t>Modelling of precipitation</a:t>
            </a:r>
            <a:endParaRPr lang="en-US" dirty="0">
              <a:solidFill>
                <a:schemeClr val="accent2"/>
              </a:solidFill>
            </a:endParaRPr>
          </a:p>
        </p:txBody>
      </p:sp>
      <p:sp>
        <p:nvSpPr>
          <p:cNvPr id="3" name="Content Placeholder 2">
            <a:extLst>
              <a:ext uri="{FF2B5EF4-FFF2-40B4-BE49-F238E27FC236}">
                <a16:creationId xmlns:a16="http://schemas.microsoft.com/office/drawing/2014/main" id="{DB2E3DFC-4932-4524-90AB-DE38CEBD6D3C}"/>
              </a:ext>
            </a:extLst>
          </p:cNvPr>
          <p:cNvSpPr>
            <a:spLocks noGrp="1"/>
          </p:cNvSpPr>
          <p:nvPr>
            <p:ph idx="1"/>
          </p:nvPr>
        </p:nvSpPr>
        <p:spPr>
          <a:xfrm>
            <a:off x="838200" y="1027766"/>
            <a:ext cx="10515600" cy="5534678"/>
          </a:xfrm>
        </p:spPr>
        <p:txBody>
          <a:bodyPr vert="horz" lIns="91440" tIns="45720" rIns="91440" bIns="45720" rtlCol="0" anchor="t">
            <a:noAutofit/>
          </a:bodyPr>
          <a:lstStyle/>
          <a:p>
            <a:pPr algn="just"/>
            <a:r>
              <a:rPr lang="en-US" sz="1800" dirty="0">
                <a:latin typeface="Garamond"/>
                <a:cs typeface="Calibri"/>
              </a:rPr>
              <a:t>First of all, we have to procure the data of rainfall at DA-IICT. We obtain the daily rainfall amounts from different measuring stations. The objective is to use these various data points and apply geostatic analysis techniques to measure rainfall at different locations within the campus.</a:t>
            </a:r>
            <a:endParaRPr lang="en-US" dirty="0"/>
          </a:p>
          <a:p>
            <a:pPr algn="just"/>
            <a:r>
              <a:rPr lang="en-US" sz="1800" dirty="0">
                <a:latin typeface="Garamond"/>
                <a:cs typeface="Calibri"/>
              </a:rPr>
              <a:t>The daily data of rainfall amounts was obtained from these stations:</a:t>
            </a:r>
          </a:p>
          <a:p>
            <a:pPr marL="971550" lvl="1" indent="-514350" algn="just">
              <a:buAutoNum type="alphaLcPeriod"/>
            </a:pPr>
            <a:r>
              <a:rPr lang="en-US" sz="1800" dirty="0">
                <a:latin typeface="Garamond"/>
                <a:cs typeface="Calibri"/>
              </a:rPr>
              <a:t>Sanand</a:t>
            </a:r>
          </a:p>
          <a:p>
            <a:pPr marL="971550" lvl="1" indent="-514350" algn="just">
              <a:buAutoNum type="alphaLcPeriod"/>
            </a:pPr>
            <a:r>
              <a:rPr lang="en-US" sz="1800" dirty="0">
                <a:latin typeface="Garamond"/>
                <a:cs typeface="Calibri"/>
              </a:rPr>
              <a:t>Ahmedabad</a:t>
            </a:r>
          </a:p>
          <a:p>
            <a:pPr marL="971550" lvl="1" indent="-514350" algn="just">
              <a:buAutoNum type="alphaLcPeriod"/>
            </a:pPr>
            <a:r>
              <a:rPr lang="en-US" sz="1800" dirty="0">
                <a:latin typeface="Garamond"/>
                <a:cs typeface="Calibri"/>
              </a:rPr>
              <a:t>Khedbrahma</a:t>
            </a:r>
          </a:p>
          <a:p>
            <a:pPr algn="just"/>
            <a:r>
              <a:rPr lang="en-US" sz="1800" dirty="0">
                <a:latin typeface="Garamond"/>
                <a:cs typeface="Calibri"/>
              </a:rPr>
              <a:t>For each measuring station, we plotted the recorded amounts of daily rainfall for 4 months – June, July, August and September from 2009-2018. Thus, we can have a max of 122 x 10 = 1220 data points for each station. </a:t>
            </a:r>
          </a:p>
          <a:p>
            <a:pPr algn="just"/>
            <a:r>
              <a:rPr lang="en-US" sz="1800" dirty="0">
                <a:latin typeface="Garamond"/>
                <a:cs typeface="Calibri"/>
              </a:rPr>
              <a:t>We aimed to find the envelope of the curve for this data set (daily rainfall amount vs. time) and applying time-scale prediction techniques (LSTM), predict the daily rainfall for DA-IICT, accounting for both temporal and spatial variations. This was done for all the stations and we took the appropriate contributions from each. By this, we were able to predict how much rainfall would be expected on which day and thereby, correctly estimate runoff from different locations at different times.</a:t>
            </a:r>
            <a:endParaRPr lang="en-US" dirty="0">
              <a:cs typeface="Calibri" panose="020F0502020204030204"/>
            </a:endParaRPr>
          </a:p>
          <a:p>
            <a:pPr algn="just"/>
            <a:endParaRPr lang="en-US" sz="1800" dirty="0">
              <a:latin typeface="Garamond"/>
              <a:cs typeface="Calibri"/>
            </a:endParaRPr>
          </a:p>
          <a:p>
            <a:pPr algn="just"/>
            <a:endParaRPr lang="en-US" sz="1800" dirty="0">
              <a:latin typeface="Garamond"/>
              <a:cs typeface="Calibri"/>
            </a:endParaRPr>
          </a:p>
          <a:p>
            <a:pPr algn="just"/>
            <a:endParaRPr lang="en-US" sz="1800" dirty="0">
              <a:latin typeface="Garamond"/>
              <a:cs typeface="Calibri"/>
            </a:endParaRPr>
          </a:p>
          <a:p>
            <a:pPr algn="just"/>
            <a:endParaRPr lang="en-US" sz="1800" dirty="0">
              <a:latin typeface="Garamond"/>
              <a:cs typeface="Calibri"/>
            </a:endParaRPr>
          </a:p>
        </p:txBody>
      </p:sp>
    </p:spTree>
    <p:extLst>
      <p:ext uri="{BB962C8B-B14F-4D97-AF65-F5344CB8AC3E}">
        <p14:creationId xmlns:p14="http://schemas.microsoft.com/office/powerpoint/2010/main" val="408493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3FC860-3F03-464F-B998-6F5FB9098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0133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691ED8-9B6D-48CC-85A4-F24D8DA5F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7012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8DD42A-FA33-4661-8B85-3EFD7A83E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57589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BD08FE3-4F3F-443E-85C4-B171A961CA4E}"/>
              </a:ext>
            </a:extLst>
          </p:cNvPr>
          <p:cNvPicPr>
            <a:picLocks noGrp="1" noChangeAspect="1"/>
          </p:cNvPicPr>
          <p:nvPr>
            <p:ph idx="1"/>
          </p:nvPr>
        </p:nvPicPr>
        <p:blipFill>
          <a:blip r:embed="rId2"/>
          <a:stretch>
            <a:fillRect/>
          </a:stretch>
        </p:blipFill>
        <p:spPr>
          <a:xfrm>
            <a:off x="-4268" y="2613"/>
            <a:ext cx="12200535" cy="6801312"/>
          </a:xfrm>
          <a:prstGeom prst="rect">
            <a:avLst/>
          </a:prstGeom>
        </p:spPr>
      </p:pic>
    </p:spTree>
    <p:extLst>
      <p:ext uri="{BB962C8B-B14F-4D97-AF65-F5344CB8AC3E}">
        <p14:creationId xmlns:p14="http://schemas.microsoft.com/office/powerpoint/2010/main" val="1178574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15DF0FC-51D5-4CB7-A7C9-475545E5D46D}"/>
              </a:ext>
            </a:extLst>
          </p:cNvPr>
          <p:cNvPicPr>
            <a:picLocks noGrp="1" noChangeAspect="1"/>
          </p:cNvPicPr>
          <p:nvPr>
            <p:ph idx="1"/>
          </p:nvPr>
        </p:nvPicPr>
        <p:blipFill>
          <a:blip r:embed="rId2"/>
          <a:stretch>
            <a:fillRect/>
          </a:stretch>
        </p:blipFill>
        <p:spPr>
          <a:xfrm>
            <a:off x="-4268" y="2613"/>
            <a:ext cx="12210181" cy="6859185"/>
          </a:xfrm>
          <a:prstGeom prst="rect">
            <a:avLst/>
          </a:prstGeom>
        </p:spPr>
      </p:pic>
    </p:spTree>
    <p:extLst>
      <p:ext uri="{BB962C8B-B14F-4D97-AF65-F5344CB8AC3E}">
        <p14:creationId xmlns:p14="http://schemas.microsoft.com/office/powerpoint/2010/main" val="1656179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537</Words>
  <Application>Microsoft Office PowerPoint</Application>
  <PresentationFormat>Widescreen</PresentationFormat>
  <Paragraphs>97</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Modelling and Simulation of Surface Run- off patterns in Hydrological Cycle, DA-IICT</vt:lpstr>
      <vt:lpstr>PowerPoint Presentation</vt:lpstr>
      <vt:lpstr>Introduction to the Project</vt:lpstr>
      <vt:lpstr>Modelling of precipitation</vt:lpstr>
      <vt:lpstr>PowerPoint Presentation</vt:lpstr>
      <vt:lpstr>PowerPoint Presentation</vt:lpstr>
      <vt:lpstr>PowerPoint Presentation</vt:lpstr>
      <vt:lpstr>PowerPoint Presentation</vt:lpstr>
      <vt:lpstr>PowerPoint Presentation</vt:lpstr>
      <vt:lpstr>PowerPoint Presentation</vt:lpstr>
      <vt:lpstr>Soil Conservation Service (SCS) Curve Number Technique.</vt:lpstr>
      <vt:lpstr>PowerPoint Presentation</vt:lpstr>
      <vt:lpstr>Geometrical Analysis:</vt:lpstr>
      <vt:lpstr>PowerPoint Presentation</vt:lpstr>
      <vt:lpstr>PowerPoint Presentation</vt:lpstr>
      <vt:lpstr>Modelling of Surface Run-Off</vt:lpstr>
      <vt:lpstr>PowerPoint Presentation</vt:lpstr>
      <vt:lpstr>PowerPoint Presentation</vt:lpstr>
      <vt:lpstr>PowerPoint Presentation</vt:lpstr>
      <vt:lpstr>PowerPoint Presentation</vt:lpstr>
      <vt:lpstr>PowerPoint Presentation</vt:lpstr>
      <vt:lpstr>Modelling the flow of Surface Runoff</vt:lpstr>
      <vt:lpstr>PowerPoint Presentation</vt:lpstr>
      <vt:lpstr>Finally, by approximating and joining the vectors of the flows, we obtain the network of streams of runoff in DA-IICT. This helps to determine the watershed regions, so that conservation practices can be applied at the appropriate locations.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and Simulation of Surface Run- off patterns in Hydrological Cycle, DA-IICT</dc:title>
  <dc:creator>JAY GURNANI</dc:creator>
  <cp:lastModifiedBy>JAY GURNANI</cp:lastModifiedBy>
  <cp:revision>2</cp:revision>
  <dcterms:created xsi:type="dcterms:W3CDTF">2019-04-07T06:57:25Z</dcterms:created>
  <dcterms:modified xsi:type="dcterms:W3CDTF">2019-04-08T20:43:54Z</dcterms:modified>
</cp:coreProperties>
</file>